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7" r:id="rId2"/>
    <p:sldId id="384" r:id="rId3"/>
    <p:sldId id="386" r:id="rId4"/>
    <p:sldId id="387" r:id="rId5"/>
    <p:sldId id="391" r:id="rId6"/>
    <p:sldId id="403" r:id="rId7"/>
    <p:sldId id="404" r:id="rId8"/>
    <p:sldId id="405" r:id="rId9"/>
    <p:sldId id="264" r:id="rId10"/>
    <p:sldId id="406" r:id="rId11"/>
    <p:sldId id="407" r:id="rId12"/>
    <p:sldId id="408" r:id="rId13"/>
    <p:sldId id="409" r:id="rId14"/>
    <p:sldId id="411" r:id="rId15"/>
    <p:sldId id="388" r:id="rId16"/>
    <p:sldId id="412" r:id="rId17"/>
    <p:sldId id="389" r:id="rId18"/>
    <p:sldId id="394" r:id="rId19"/>
    <p:sldId id="395" r:id="rId20"/>
    <p:sldId id="396" r:id="rId21"/>
    <p:sldId id="398" r:id="rId22"/>
    <p:sldId id="413" r:id="rId23"/>
    <p:sldId id="430" r:id="rId24"/>
    <p:sldId id="316" r:id="rId25"/>
    <p:sldId id="426" r:id="rId26"/>
    <p:sldId id="434" r:id="rId27"/>
    <p:sldId id="435" r:id="rId28"/>
    <p:sldId id="309" r:id="rId29"/>
    <p:sldId id="281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94646"/>
  </p:normalViewPr>
  <p:slideViewPr>
    <p:cSldViewPr snapToGrid="0" snapToObjects="1">
      <p:cViewPr varScale="1">
        <p:scale>
          <a:sx n="93" d="100"/>
          <a:sy n="93" d="100"/>
        </p:scale>
        <p:origin x="216" y="7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A8CCD45-D694-9247-A120-1C68463126A0}" type="doc">
      <dgm:prSet loTypeId="urn:microsoft.com/office/officeart/2005/8/layout/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FF3F610-087A-1241-8982-44D3950B48CD}">
      <dgm:prSet phldrT="[文本]"/>
      <dgm:spPr/>
      <dgm:t>
        <a:bodyPr/>
        <a:lstStyle/>
        <a:p>
          <a:r>
            <a:rPr lang="en-US" altLang="zh-CN" dirty="0"/>
            <a:t>Text</a:t>
          </a:r>
          <a:endParaRPr lang="zh-CN" altLang="en-US" dirty="0"/>
        </a:p>
      </dgm:t>
    </dgm:pt>
    <dgm:pt modelId="{7ED0C559-21DF-E141-9FF4-A8CB4C075166}" type="parTrans" cxnId="{64979AA5-D610-1A41-BAC0-33CD2B88D417}">
      <dgm:prSet/>
      <dgm:spPr/>
      <dgm:t>
        <a:bodyPr/>
        <a:lstStyle/>
        <a:p>
          <a:endParaRPr lang="zh-CN" altLang="en-US"/>
        </a:p>
      </dgm:t>
    </dgm:pt>
    <dgm:pt modelId="{B193E5D2-5A3E-E745-9FCD-EAEA96580786}" type="sibTrans" cxnId="{64979AA5-D610-1A41-BAC0-33CD2B88D417}">
      <dgm:prSet/>
      <dgm:spPr/>
      <dgm:t>
        <a:bodyPr/>
        <a:lstStyle/>
        <a:p>
          <a:endParaRPr lang="zh-CN" altLang="en-US"/>
        </a:p>
      </dgm:t>
    </dgm:pt>
    <dgm:pt modelId="{35A7256E-C99C-E040-96DD-28828E84C6A9}">
      <dgm:prSet phldrT="[文本]"/>
      <dgm:spPr/>
      <dgm:t>
        <a:bodyPr/>
        <a:lstStyle/>
        <a:p>
          <a:r>
            <a:rPr lang="en-US" altLang="zh-CN" dirty="0"/>
            <a:t>Sentences</a:t>
          </a:r>
          <a:endParaRPr lang="zh-CN" altLang="en-US" dirty="0"/>
        </a:p>
      </dgm:t>
    </dgm:pt>
    <dgm:pt modelId="{AB562349-03B2-8549-8132-47B3837FB7B7}" type="parTrans" cxnId="{5299B8DC-9FBF-ED4E-BC78-8F0B8073A545}">
      <dgm:prSet/>
      <dgm:spPr/>
      <dgm:t>
        <a:bodyPr/>
        <a:lstStyle/>
        <a:p>
          <a:endParaRPr lang="zh-CN" altLang="en-US"/>
        </a:p>
      </dgm:t>
    </dgm:pt>
    <dgm:pt modelId="{A9504E1C-F536-C246-9933-65E66B9EEA1F}" type="sibTrans" cxnId="{5299B8DC-9FBF-ED4E-BC78-8F0B8073A545}">
      <dgm:prSet/>
      <dgm:spPr/>
      <dgm:t>
        <a:bodyPr/>
        <a:lstStyle/>
        <a:p>
          <a:endParaRPr lang="zh-CN" altLang="en-US"/>
        </a:p>
      </dgm:t>
    </dgm:pt>
    <dgm:pt modelId="{CEE971E8-86F6-FB48-81B5-0ADDFBB51F4F}">
      <dgm:prSet phldrT="[文本]"/>
      <dgm:spPr/>
      <dgm:t>
        <a:bodyPr/>
        <a:lstStyle/>
        <a:p>
          <a:r>
            <a:rPr lang="en-US" altLang="zh-CN" dirty="0"/>
            <a:t>Vectors</a:t>
          </a:r>
          <a:endParaRPr lang="zh-CN" altLang="en-US" dirty="0"/>
        </a:p>
      </dgm:t>
    </dgm:pt>
    <dgm:pt modelId="{97232F86-B8C7-9E40-B018-51CA41AB6FEA}" type="parTrans" cxnId="{474E0C78-13E3-1B41-9127-49E96F5DBDD1}">
      <dgm:prSet/>
      <dgm:spPr/>
      <dgm:t>
        <a:bodyPr/>
        <a:lstStyle/>
        <a:p>
          <a:endParaRPr lang="zh-CN" altLang="en-US"/>
        </a:p>
      </dgm:t>
    </dgm:pt>
    <dgm:pt modelId="{6A635C7A-453F-7F42-B52B-959B936E1E9C}" type="sibTrans" cxnId="{474E0C78-13E3-1B41-9127-49E96F5DBDD1}">
      <dgm:prSet/>
      <dgm:spPr/>
      <dgm:t>
        <a:bodyPr/>
        <a:lstStyle/>
        <a:p>
          <a:endParaRPr lang="zh-CN" altLang="en-US"/>
        </a:p>
      </dgm:t>
    </dgm:pt>
    <dgm:pt modelId="{D69A95CE-2F42-8149-938E-FFA4B58AAC2B}">
      <dgm:prSet phldrT="[文本]"/>
      <dgm:spPr/>
      <dgm:t>
        <a:bodyPr/>
        <a:lstStyle/>
        <a:p>
          <a:r>
            <a:rPr lang="en-US" altLang="zh-CN" dirty="0"/>
            <a:t>Similarity</a:t>
          </a:r>
          <a:r>
            <a:rPr lang="zh-CN" altLang="en-US" dirty="0"/>
            <a:t> </a:t>
          </a:r>
          <a:r>
            <a:rPr lang="en-US" altLang="zh-CN" dirty="0"/>
            <a:t>Matrix</a:t>
          </a:r>
          <a:endParaRPr lang="zh-CN" altLang="en-US" dirty="0"/>
        </a:p>
      </dgm:t>
    </dgm:pt>
    <dgm:pt modelId="{7C4E7A86-7612-F049-8FD0-880F28FA795B}" type="parTrans" cxnId="{C98BD3C6-AC27-CD41-BD22-2BC5845A18E4}">
      <dgm:prSet/>
      <dgm:spPr/>
      <dgm:t>
        <a:bodyPr/>
        <a:lstStyle/>
        <a:p>
          <a:endParaRPr lang="zh-CN" altLang="en-US"/>
        </a:p>
      </dgm:t>
    </dgm:pt>
    <dgm:pt modelId="{53187708-6699-4C48-BD09-C4D28E3F723B}" type="sibTrans" cxnId="{C98BD3C6-AC27-CD41-BD22-2BC5845A18E4}">
      <dgm:prSet/>
      <dgm:spPr/>
      <dgm:t>
        <a:bodyPr/>
        <a:lstStyle/>
        <a:p>
          <a:endParaRPr lang="zh-CN" altLang="en-US"/>
        </a:p>
      </dgm:t>
    </dgm:pt>
    <dgm:pt modelId="{8B06EE35-F016-8B45-BE26-1B392B9AD806}">
      <dgm:prSet phldrT="[文本]"/>
      <dgm:spPr/>
      <dgm:t>
        <a:bodyPr/>
        <a:lstStyle/>
        <a:p>
          <a:r>
            <a:rPr lang="en-US" altLang="zh-CN" dirty="0"/>
            <a:t>Graph</a:t>
          </a:r>
          <a:endParaRPr lang="zh-CN" altLang="en-US" dirty="0"/>
        </a:p>
      </dgm:t>
    </dgm:pt>
    <dgm:pt modelId="{92B744D0-D0A3-F949-BF8E-3E7F734367A8}" type="parTrans" cxnId="{7A336017-664D-644D-95D7-F8CF70612D4F}">
      <dgm:prSet/>
      <dgm:spPr/>
      <dgm:t>
        <a:bodyPr/>
        <a:lstStyle/>
        <a:p>
          <a:endParaRPr lang="zh-CN" altLang="en-US"/>
        </a:p>
      </dgm:t>
    </dgm:pt>
    <dgm:pt modelId="{6BE70FC2-ECD3-9E46-8762-857C4680EC32}" type="sibTrans" cxnId="{7A336017-664D-644D-95D7-F8CF70612D4F}">
      <dgm:prSet/>
      <dgm:spPr/>
      <dgm:t>
        <a:bodyPr/>
        <a:lstStyle/>
        <a:p>
          <a:endParaRPr lang="zh-CN" altLang="en-US"/>
        </a:p>
      </dgm:t>
    </dgm:pt>
    <dgm:pt modelId="{734C788C-0C6C-7449-AF76-0F4FF19C16AF}">
      <dgm:prSet/>
      <dgm:spPr/>
      <dgm:t>
        <a:bodyPr/>
        <a:lstStyle/>
        <a:p>
          <a:r>
            <a:rPr lang="en-US" altLang="zh-CN" dirty="0"/>
            <a:t>Sentence</a:t>
          </a:r>
          <a:r>
            <a:rPr lang="zh-CN" altLang="en-US" dirty="0"/>
            <a:t> </a:t>
          </a:r>
          <a:r>
            <a:rPr lang="en-US" altLang="zh-CN" dirty="0"/>
            <a:t>Rankings</a:t>
          </a:r>
          <a:endParaRPr lang="zh-CN" altLang="en-US" dirty="0"/>
        </a:p>
      </dgm:t>
    </dgm:pt>
    <dgm:pt modelId="{2C73856F-45DF-0A49-AB4A-D9D458DC324B}" type="parTrans" cxnId="{47ABB259-E5B3-094F-AF13-004C24A1A466}">
      <dgm:prSet/>
      <dgm:spPr/>
      <dgm:t>
        <a:bodyPr/>
        <a:lstStyle/>
        <a:p>
          <a:endParaRPr lang="zh-CN" altLang="en-US"/>
        </a:p>
      </dgm:t>
    </dgm:pt>
    <dgm:pt modelId="{EF6DF316-361A-0940-9042-17D8E989D24D}" type="sibTrans" cxnId="{47ABB259-E5B3-094F-AF13-004C24A1A466}">
      <dgm:prSet/>
      <dgm:spPr/>
      <dgm:t>
        <a:bodyPr/>
        <a:lstStyle/>
        <a:p>
          <a:endParaRPr lang="zh-CN" altLang="en-US"/>
        </a:p>
      </dgm:t>
    </dgm:pt>
    <dgm:pt modelId="{70F382B0-297C-6949-9161-6F4BE269AFED}">
      <dgm:prSet phldrT="[文本]"/>
      <dgm:spPr/>
      <dgm:t>
        <a:bodyPr/>
        <a:lstStyle/>
        <a:p>
          <a:r>
            <a:rPr lang="en-US" altLang="zh-CN" dirty="0"/>
            <a:t>Summary</a:t>
          </a:r>
          <a:endParaRPr lang="zh-CN" altLang="en-US" dirty="0"/>
        </a:p>
      </dgm:t>
    </dgm:pt>
    <dgm:pt modelId="{B55B3BC6-FBF2-B646-841A-FF23CEB4722D}" type="parTrans" cxnId="{D44D9711-76E8-4541-99E5-C3AA328A356A}">
      <dgm:prSet/>
      <dgm:spPr/>
      <dgm:t>
        <a:bodyPr/>
        <a:lstStyle/>
        <a:p>
          <a:endParaRPr lang="zh-CN" altLang="en-US"/>
        </a:p>
      </dgm:t>
    </dgm:pt>
    <dgm:pt modelId="{C1EFB6B2-ABA4-8247-A8C0-7211988E9FC5}" type="sibTrans" cxnId="{D44D9711-76E8-4541-99E5-C3AA328A356A}">
      <dgm:prSet/>
      <dgm:spPr/>
      <dgm:t>
        <a:bodyPr/>
        <a:lstStyle/>
        <a:p>
          <a:endParaRPr lang="zh-CN" altLang="en-US"/>
        </a:p>
      </dgm:t>
    </dgm:pt>
    <dgm:pt modelId="{7D8ECF2E-C47B-664A-9293-068E348D6C35}" type="pres">
      <dgm:prSet presAssocID="{EA8CCD45-D694-9247-A120-1C68463126A0}" presName="diagram" presStyleCnt="0">
        <dgm:presLayoutVars>
          <dgm:dir/>
          <dgm:resizeHandles val="exact"/>
        </dgm:presLayoutVars>
      </dgm:prSet>
      <dgm:spPr/>
    </dgm:pt>
    <dgm:pt modelId="{A72BFF69-F2E1-C749-9A9B-1B2AC79E76FD}" type="pres">
      <dgm:prSet presAssocID="{5FF3F610-087A-1241-8982-44D3950B48CD}" presName="node" presStyleLbl="node1" presStyleIdx="0" presStyleCnt="7">
        <dgm:presLayoutVars>
          <dgm:bulletEnabled val="1"/>
        </dgm:presLayoutVars>
      </dgm:prSet>
      <dgm:spPr/>
    </dgm:pt>
    <dgm:pt modelId="{46C34129-0CD2-8446-9641-85128AA2F408}" type="pres">
      <dgm:prSet presAssocID="{B193E5D2-5A3E-E745-9FCD-EAEA96580786}" presName="sibTrans" presStyleLbl="sibTrans2D1" presStyleIdx="0" presStyleCnt="6"/>
      <dgm:spPr/>
    </dgm:pt>
    <dgm:pt modelId="{69B4E076-1F45-3440-8DD5-6E91A09692F7}" type="pres">
      <dgm:prSet presAssocID="{B193E5D2-5A3E-E745-9FCD-EAEA96580786}" presName="connectorText" presStyleLbl="sibTrans2D1" presStyleIdx="0" presStyleCnt="6"/>
      <dgm:spPr/>
    </dgm:pt>
    <dgm:pt modelId="{59064983-7107-3C46-A4AF-9EB56125CED6}" type="pres">
      <dgm:prSet presAssocID="{35A7256E-C99C-E040-96DD-28828E84C6A9}" presName="node" presStyleLbl="node1" presStyleIdx="1" presStyleCnt="7">
        <dgm:presLayoutVars>
          <dgm:bulletEnabled val="1"/>
        </dgm:presLayoutVars>
      </dgm:prSet>
      <dgm:spPr/>
    </dgm:pt>
    <dgm:pt modelId="{75DB0902-C751-5646-9F35-5D24D06D6F63}" type="pres">
      <dgm:prSet presAssocID="{A9504E1C-F536-C246-9933-65E66B9EEA1F}" presName="sibTrans" presStyleLbl="sibTrans2D1" presStyleIdx="1" presStyleCnt="6"/>
      <dgm:spPr/>
    </dgm:pt>
    <dgm:pt modelId="{DA9494BB-FB0F-2E43-9134-E7F11BF53DF9}" type="pres">
      <dgm:prSet presAssocID="{A9504E1C-F536-C246-9933-65E66B9EEA1F}" presName="connectorText" presStyleLbl="sibTrans2D1" presStyleIdx="1" presStyleCnt="6"/>
      <dgm:spPr/>
    </dgm:pt>
    <dgm:pt modelId="{8A181FA3-A61C-5844-9560-B6A4544DC5AB}" type="pres">
      <dgm:prSet presAssocID="{CEE971E8-86F6-FB48-81B5-0ADDFBB51F4F}" presName="node" presStyleLbl="node1" presStyleIdx="2" presStyleCnt="7">
        <dgm:presLayoutVars>
          <dgm:bulletEnabled val="1"/>
        </dgm:presLayoutVars>
      </dgm:prSet>
      <dgm:spPr/>
    </dgm:pt>
    <dgm:pt modelId="{84CC8F5A-245B-1A46-8044-F88A5FAB3D97}" type="pres">
      <dgm:prSet presAssocID="{6A635C7A-453F-7F42-B52B-959B936E1E9C}" presName="sibTrans" presStyleLbl="sibTrans2D1" presStyleIdx="2" presStyleCnt="6"/>
      <dgm:spPr/>
    </dgm:pt>
    <dgm:pt modelId="{052BC72A-6EAE-D642-888B-E8B8478BDCC0}" type="pres">
      <dgm:prSet presAssocID="{6A635C7A-453F-7F42-B52B-959B936E1E9C}" presName="connectorText" presStyleLbl="sibTrans2D1" presStyleIdx="2" presStyleCnt="6"/>
      <dgm:spPr/>
    </dgm:pt>
    <dgm:pt modelId="{E0D07481-4236-EC42-A1F3-025944E78F6C}" type="pres">
      <dgm:prSet presAssocID="{D69A95CE-2F42-8149-938E-FFA4B58AAC2B}" presName="node" presStyleLbl="node1" presStyleIdx="3" presStyleCnt="7">
        <dgm:presLayoutVars>
          <dgm:bulletEnabled val="1"/>
        </dgm:presLayoutVars>
      </dgm:prSet>
      <dgm:spPr/>
    </dgm:pt>
    <dgm:pt modelId="{69DB068D-13C6-564F-9A6C-F215E31302AB}" type="pres">
      <dgm:prSet presAssocID="{53187708-6699-4C48-BD09-C4D28E3F723B}" presName="sibTrans" presStyleLbl="sibTrans2D1" presStyleIdx="3" presStyleCnt="6"/>
      <dgm:spPr/>
    </dgm:pt>
    <dgm:pt modelId="{DDB13D3A-8156-5E49-9774-B25C743B9AF2}" type="pres">
      <dgm:prSet presAssocID="{53187708-6699-4C48-BD09-C4D28E3F723B}" presName="connectorText" presStyleLbl="sibTrans2D1" presStyleIdx="3" presStyleCnt="6"/>
      <dgm:spPr/>
    </dgm:pt>
    <dgm:pt modelId="{0121A3DF-2503-C24C-B913-848D3450F1A8}" type="pres">
      <dgm:prSet presAssocID="{8B06EE35-F016-8B45-BE26-1B392B9AD806}" presName="node" presStyleLbl="node1" presStyleIdx="4" presStyleCnt="7">
        <dgm:presLayoutVars>
          <dgm:bulletEnabled val="1"/>
        </dgm:presLayoutVars>
      </dgm:prSet>
      <dgm:spPr/>
    </dgm:pt>
    <dgm:pt modelId="{E14F0F8D-B472-084B-845D-EF2A2BD5A2F0}" type="pres">
      <dgm:prSet presAssocID="{6BE70FC2-ECD3-9E46-8762-857C4680EC32}" presName="sibTrans" presStyleLbl="sibTrans2D1" presStyleIdx="4" presStyleCnt="6"/>
      <dgm:spPr/>
    </dgm:pt>
    <dgm:pt modelId="{6A9ADDA9-EC04-D142-B104-89B2DE1545B4}" type="pres">
      <dgm:prSet presAssocID="{6BE70FC2-ECD3-9E46-8762-857C4680EC32}" presName="connectorText" presStyleLbl="sibTrans2D1" presStyleIdx="4" presStyleCnt="6"/>
      <dgm:spPr/>
    </dgm:pt>
    <dgm:pt modelId="{DC2C9E5D-873D-CE4E-86B7-29F4A11034BF}" type="pres">
      <dgm:prSet presAssocID="{734C788C-0C6C-7449-AF76-0F4FF19C16AF}" presName="node" presStyleLbl="node1" presStyleIdx="5" presStyleCnt="7">
        <dgm:presLayoutVars>
          <dgm:bulletEnabled val="1"/>
        </dgm:presLayoutVars>
      </dgm:prSet>
      <dgm:spPr/>
    </dgm:pt>
    <dgm:pt modelId="{27B3A002-AA31-CF43-8293-90F2438A057A}" type="pres">
      <dgm:prSet presAssocID="{EF6DF316-361A-0940-9042-17D8E989D24D}" presName="sibTrans" presStyleLbl="sibTrans2D1" presStyleIdx="5" presStyleCnt="6"/>
      <dgm:spPr/>
    </dgm:pt>
    <dgm:pt modelId="{E6F24A34-9EC6-FB47-A963-F4AAAC30C52A}" type="pres">
      <dgm:prSet presAssocID="{EF6DF316-361A-0940-9042-17D8E989D24D}" presName="connectorText" presStyleLbl="sibTrans2D1" presStyleIdx="5" presStyleCnt="6"/>
      <dgm:spPr/>
    </dgm:pt>
    <dgm:pt modelId="{B6341C19-BC85-5B48-BA64-36362C00146A}" type="pres">
      <dgm:prSet presAssocID="{70F382B0-297C-6949-9161-6F4BE269AFED}" presName="node" presStyleLbl="node1" presStyleIdx="6" presStyleCnt="7">
        <dgm:presLayoutVars>
          <dgm:bulletEnabled val="1"/>
        </dgm:presLayoutVars>
      </dgm:prSet>
      <dgm:spPr/>
    </dgm:pt>
  </dgm:ptLst>
  <dgm:cxnLst>
    <dgm:cxn modelId="{8C0BCF07-5906-4F49-87B6-E7E53BB4899A}" type="presOf" srcId="{CEE971E8-86F6-FB48-81B5-0ADDFBB51F4F}" destId="{8A181FA3-A61C-5844-9560-B6A4544DC5AB}" srcOrd="0" destOrd="0" presId="urn:microsoft.com/office/officeart/2005/8/layout/process5"/>
    <dgm:cxn modelId="{D44D9711-76E8-4541-99E5-C3AA328A356A}" srcId="{EA8CCD45-D694-9247-A120-1C68463126A0}" destId="{70F382B0-297C-6949-9161-6F4BE269AFED}" srcOrd="6" destOrd="0" parTransId="{B55B3BC6-FBF2-B646-841A-FF23CEB4722D}" sibTransId="{C1EFB6B2-ABA4-8247-A8C0-7211988E9FC5}"/>
    <dgm:cxn modelId="{7A336017-664D-644D-95D7-F8CF70612D4F}" srcId="{EA8CCD45-D694-9247-A120-1C68463126A0}" destId="{8B06EE35-F016-8B45-BE26-1B392B9AD806}" srcOrd="4" destOrd="0" parTransId="{92B744D0-D0A3-F949-BF8E-3E7F734367A8}" sibTransId="{6BE70FC2-ECD3-9E46-8762-857C4680EC32}"/>
    <dgm:cxn modelId="{7981741A-FA8A-3D49-AD8C-79BE46EE4EBE}" type="presOf" srcId="{B193E5D2-5A3E-E745-9FCD-EAEA96580786}" destId="{69B4E076-1F45-3440-8DD5-6E91A09692F7}" srcOrd="1" destOrd="0" presId="urn:microsoft.com/office/officeart/2005/8/layout/process5"/>
    <dgm:cxn modelId="{EBE87E22-B9EF-5949-9499-208503257604}" type="presOf" srcId="{5FF3F610-087A-1241-8982-44D3950B48CD}" destId="{A72BFF69-F2E1-C749-9A9B-1B2AC79E76FD}" srcOrd="0" destOrd="0" presId="urn:microsoft.com/office/officeart/2005/8/layout/process5"/>
    <dgm:cxn modelId="{24459839-FAF9-744B-8B3F-860AC09C9A55}" type="presOf" srcId="{EA8CCD45-D694-9247-A120-1C68463126A0}" destId="{7D8ECF2E-C47B-664A-9293-068E348D6C35}" srcOrd="0" destOrd="0" presId="urn:microsoft.com/office/officeart/2005/8/layout/process5"/>
    <dgm:cxn modelId="{47ABB259-E5B3-094F-AF13-004C24A1A466}" srcId="{EA8CCD45-D694-9247-A120-1C68463126A0}" destId="{734C788C-0C6C-7449-AF76-0F4FF19C16AF}" srcOrd="5" destOrd="0" parTransId="{2C73856F-45DF-0A49-AB4A-D9D458DC324B}" sibTransId="{EF6DF316-361A-0940-9042-17D8E989D24D}"/>
    <dgm:cxn modelId="{CD74295B-9801-A142-832C-9BE4213D63A0}" type="presOf" srcId="{A9504E1C-F536-C246-9933-65E66B9EEA1F}" destId="{75DB0902-C751-5646-9F35-5D24D06D6F63}" srcOrd="0" destOrd="0" presId="urn:microsoft.com/office/officeart/2005/8/layout/process5"/>
    <dgm:cxn modelId="{0A2E2D5B-4073-064B-B241-127D7FBEC361}" type="presOf" srcId="{70F382B0-297C-6949-9161-6F4BE269AFED}" destId="{B6341C19-BC85-5B48-BA64-36362C00146A}" srcOrd="0" destOrd="0" presId="urn:microsoft.com/office/officeart/2005/8/layout/process5"/>
    <dgm:cxn modelId="{F3A81A74-3959-324F-8F9E-2531632B0A25}" type="presOf" srcId="{6A635C7A-453F-7F42-B52B-959B936E1E9C}" destId="{052BC72A-6EAE-D642-888B-E8B8478BDCC0}" srcOrd="1" destOrd="0" presId="urn:microsoft.com/office/officeart/2005/8/layout/process5"/>
    <dgm:cxn modelId="{474E0C78-13E3-1B41-9127-49E96F5DBDD1}" srcId="{EA8CCD45-D694-9247-A120-1C68463126A0}" destId="{CEE971E8-86F6-FB48-81B5-0ADDFBB51F4F}" srcOrd="2" destOrd="0" parTransId="{97232F86-B8C7-9E40-B018-51CA41AB6FEA}" sibTransId="{6A635C7A-453F-7F42-B52B-959B936E1E9C}"/>
    <dgm:cxn modelId="{49862A7A-2172-4946-87A3-CC0D6A67395C}" type="presOf" srcId="{8B06EE35-F016-8B45-BE26-1B392B9AD806}" destId="{0121A3DF-2503-C24C-B913-848D3450F1A8}" srcOrd="0" destOrd="0" presId="urn:microsoft.com/office/officeart/2005/8/layout/process5"/>
    <dgm:cxn modelId="{4987EE82-569C-B24E-8064-86B756E24BBC}" type="presOf" srcId="{53187708-6699-4C48-BD09-C4D28E3F723B}" destId="{DDB13D3A-8156-5E49-9774-B25C743B9AF2}" srcOrd="1" destOrd="0" presId="urn:microsoft.com/office/officeart/2005/8/layout/process5"/>
    <dgm:cxn modelId="{B5B70983-4330-6D41-BC99-45C1077178D0}" type="presOf" srcId="{35A7256E-C99C-E040-96DD-28828E84C6A9}" destId="{59064983-7107-3C46-A4AF-9EB56125CED6}" srcOrd="0" destOrd="0" presId="urn:microsoft.com/office/officeart/2005/8/layout/process5"/>
    <dgm:cxn modelId="{6AE70E95-8B42-734A-A4BC-31AA8D7F2526}" type="presOf" srcId="{734C788C-0C6C-7449-AF76-0F4FF19C16AF}" destId="{DC2C9E5D-873D-CE4E-86B7-29F4A11034BF}" srcOrd="0" destOrd="0" presId="urn:microsoft.com/office/officeart/2005/8/layout/process5"/>
    <dgm:cxn modelId="{FDF16397-CA8A-5544-ACB1-E01CF85088C1}" type="presOf" srcId="{EF6DF316-361A-0940-9042-17D8E989D24D}" destId="{E6F24A34-9EC6-FB47-A963-F4AAAC30C52A}" srcOrd="1" destOrd="0" presId="urn:microsoft.com/office/officeart/2005/8/layout/process5"/>
    <dgm:cxn modelId="{64979AA5-D610-1A41-BAC0-33CD2B88D417}" srcId="{EA8CCD45-D694-9247-A120-1C68463126A0}" destId="{5FF3F610-087A-1241-8982-44D3950B48CD}" srcOrd="0" destOrd="0" parTransId="{7ED0C559-21DF-E141-9FF4-A8CB4C075166}" sibTransId="{B193E5D2-5A3E-E745-9FCD-EAEA96580786}"/>
    <dgm:cxn modelId="{464DF9C4-1F08-BC48-8F17-8E9E48AD6602}" type="presOf" srcId="{D69A95CE-2F42-8149-938E-FFA4B58AAC2B}" destId="{E0D07481-4236-EC42-A1F3-025944E78F6C}" srcOrd="0" destOrd="0" presId="urn:microsoft.com/office/officeart/2005/8/layout/process5"/>
    <dgm:cxn modelId="{C98BD3C6-AC27-CD41-BD22-2BC5845A18E4}" srcId="{EA8CCD45-D694-9247-A120-1C68463126A0}" destId="{D69A95CE-2F42-8149-938E-FFA4B58AAC2B}" srcOrd="3" destOrd="0" parTransId="{7C4E7A86-7612-F049-8FD0-880F28FA795B}" sibTransId="{53187708-6699-4C48-BD09-C4D28E3F723B}"/>
    <dgm:cxn modelId="{BB8611CE-7FFA-C647-BFD1-34C23BB2DF55}" type="presOf" srcId="{6A635C7A-453F-7F42-B52B-959B936E1E9C}" destId="{84CC8F5A-245B-1A46-8044-F88A5FAB3D97}" srcOrd="0" destOrd="0" presId="urn:microsoft.com/office/officeart/2005/8/layout/process5"/>
    <dgm:cxn modelId="{3EAA41CE-EDD0-B942-AC04-832AC5951167}" type="presOf" srcId="{B193E5D2-5A3E-E745-9FCD-EAEA96580786}" destId="{46C34129-0CD2-8446-9641-85128AA2F408}" srcOrd="0" destOrd="0" presId="urn:microsoft.com/office/officeart/2005/8/layout/process5"/>
    <dgm:cxn modelId="{722B53D9-E3EA-D349-B278-67EF3FC12460}" type="presOf" srcId="{A9504E1C-F536-C246-9933-65E66B9EEA1F}" destId="{DA9494BB-FB0F-2E43-9134-E7F11BF53DF9}" srcOrd="1" destOrd="0" presId="urn:microsoft.com/office/officeart/2005/8/layout/process5"/>
    <dgm:cxn modelId="{5299B8DC-9FBF-ED4E-BC78-8F0B8073A545}" srcId="{EA8CCD45-D694-9247-A120-1C68463126A0}" destId="{35A7256E-C99C-E040-96DD-28828E84C6A9}" srcOrd="1" destOrd="0" parTransId="{AB562349-03B2-8549-8132-47B3837FB7B7}" sibTransId="{A9504E1C-F536-C246-9933-65E66B9EEA1F}"/>
    <dgm:cxn modelId="{C72EF5E8-6563-7F4C-BD99-B56508429783}" type="presOf" srcId="{53187708-6699-4C48-BD09-C4D28E3F723B}" destId="{69DB068D-13C6-564F-9A6C-F215E31302AB}" srcOrd="0" destOrd="0" presId="urn:microsoft.com/office/officeart/2005/8/layout/process5"/>
    <dgm:cxn modelId="{686E7FEB-21A4-DF4F-9AAC-45A328FEB3E8}" type="presOf" srcId="{6BE70FC2-ECD3-9E46-8762-857C4680EC32}" destId="{6A9ADDA9-EC04-D142-B104-89B2DE1545B4}" srcOrd="1" destOrd="0" presId="urn:microsoft.com/office/officeart/2005/8/layout/process5"/>
    <dgm:cxn modelId="{5A62CCF9-94A0-504B-AA96-AA2E8296F3AD}" type="presOf" srcId="{6BE70FC2-ECD3-9E46-8762-857C4680EC32}" destId="{E14F0F8D-B472-084B-845D-EF2A2BD5A2F0}" srcOrd="0" destOrd="0" presId="urn:microsoft.com/office/officeart/2005/8/layout/process5"/>
    <dgm:cxn modelId="{2258FFFC-EF1F-A842-94E8-009AEDA68D06}" type="presOf" srcId="{EF6DF316-361A-0940-9042-17D8E989D24D}" destId="{27B3A002-AA31-CF43-8293-90F2438A057A}" srcOrd="0" destOrd="0" presId="urn:microsoft.com/office/officeart/2005/8/layout/process5"/>
    <dgm:cxn modelId="{7A1C2161-730A-A944-8AF4-7FD283CC1973}" type="presParOf" srcId="{7D8ECF2E-C47B-664A-9293-068E348D6C35}" destId="{A72BFF69-F2E1-C749-9A9B-1B2AC79E76FD}" srcOrd="0" destOrd="0" presId="urn:microsoft.com/office/officeart/2005/8/layout/process5"/>
    <dgm:cxn modelId="{37833EB0-D0BE-724A-8649-9DA06E5C5D70}" type="presParOf" srcId="{7D8ECF2E-C47B-664A-9293-068E348D6C35}" destId="{46C34129-0CD2-8446-9641-85128AA2F408}" srcOrd="1" destOrd="0" presId="urn:microsoft.com/office/officeart/2005/8/layout/process5"/>
    <dgm:cxn modelId="{E2AD7581-2753-BA46-9010-8349C5A41D6D}" type="presParOf" srcId="{46C34129-0CD2-8446-9641-85128AA2F408}" destId="{69B4E076-1F45-3440-8DD5-6E91A09692F7}" srcOrd="0" destOrd="0" presId="urn:microsoft.com/office/officeart/2005/8/layout/process5"/>
    <dgm:cxn modelId="{B3206700-A1D2-0D4E-B179-1A44E447699B}" type="presParOf" srcId="{7D8ECF2E-C47B-664A-9293-068E348D6C35}" destId="{59064983-7107-3C46-A4AF-9EB56125CED6}" srcOrd="2" destOrd="0" presId="urn:microsoft.com/office/officeart/2005/8/layout/process5"/>
    <dgm:cxn modelId="{550B5918-DBE7-064F-A72E-E16D8A47B8C7}" type="presParOf" srcId="{7D8ECF2E-C47B-664A-9293-068E348D6C35}" destId="{75DB0902-C751-5646-9F35-5D24D06D6F63}" srcOrd="3" destOrd="0" presId="urn:microsoft.com/office/officeart/2005/8/layout/process5"/>
    <dgm:cxn modelId="{653D48F3-353B-C940-BDEF-EBC8B4F681AF}" type="presParOf" srcId="{75DB0902-C751-5646-9F35-5D24D06D6F63}" destId="{DA9494BB-FB0F-2E43-9134-E7F11BF53DF9}" srcOrd="0" destOrd="0" presId="urn:microsoft.com/office/officeart/2005/8/layout/process5"/>
    <dgm:cxn modelId="{17620CDE-4197-804F-A4D4-F34F313265A8}" type="presParOf" srcId="{7D8ECF2E-C47B-664A-9293-068E348D6C35}" destId="{8A181FA3-A61C-5844-9560-B6A4544DC5AB}" srcOrd="4" destOrd="0" presId="urn:microsoft.com/office/officeart/2005/8/layout/process5"/>
    <dgm:cxn modelId="{3142E35D-BCCA-C340-95F5-20C31B880855}" type="presParOf" srcId="{7D8ECF2E-C47B-664A-9293-068E348D6C35}" destId="{84CC8F5A-245B-1A46-8044-F88A5FAB3D97}" srcOrd="5" destOrd="0" presId="urn:microsoft.com/office/officeart/2005/8/layout/process5"/>
    <dgm:cxn modelId="{C7F1E9C4-7F64-AB4A-8719-CC510ADF9419}" type="presParOf" srcId="{84CC8F5A-245B-1A46-8044-F88A5FAB3D97}" destId="{052BC72A-6EAE-D642-888B-E8B8478BDCC0}" srcOrd="0" destOrd="0" presId="urn:microsoft.com/office/officeart/2005/8/layout/process5"/>
    <dgm:cxn modelId="{202E3B3E-C4B1-F946-ADD6-A7A32926CF7D}" type="presParOf" srcId="{7D8ECF2E-C47B-664A-9293-068E348D6C35}" destId="{E0D07481-4236-EC42-A1F3-025944E78F6C}" srcOrd="6" destOrd="0" presId="urn:microsoft.com/office/officeart/2005/8/layout/process5"/>
    <dgm:cxn modelId="{FA1899B2-7C90-384B-B4A2-DFFF9E6BFE25}" type="presParOf" srcId="{7D8ECF2E-C47B-664A-9293-068E348D6C35}" destId="{69DB068D-13C6-564F-9A6C-F215E31302AB}" srcOrd="7" destOrd="0" presId="urn:microsoft.com/office/officeart/2005/8/layout/process5"/>
    <dgm:cxn modelId="{A2CDD295-330F-E840-A6EB-87FE49C79406}" type="presParOf" srcId="{69DB068D-13C6-564F-9A6C-F215E31302AB}" destId="{DDB13D3A-8156-5E49-9774-B25C743B9AF2}" srcOrd="0" destOrd="0" presId="urn:microsoft.com/office/officeart/2005/8/layout/process5"/>
    <dgm:cxn modelId="{DD0C1E35-7DD2-8643-8FC0-B02E91F25304}" type="presParOf" srcId="{7D8ECF2E-C47B-664A-9293-068E348D6C35}" destId="{0121A3DF-2503-C24C-B913-848D3450F1A8}" srcOrd="8" destOrd="0" presId="urn:microsoft.com/office/officeart/2005/8/layout/process5"/>
    <dgm:cxn modelId="{0D43CCF7-4DED-9E45-BE9D-7BA9A6DD746D}" type="presParOf" srcId="{7D8ECF2E-C47B-664A-9293-068E348D6C35}" destId="{E14F0F8D-B472-084B-845D-EF2A2BD5A2F0}" srcOrd="9" destOrd="0" presId="urn:microsoft.com/office/officeart/2005/8/layout/process5"/>
    <dgm:cxn modelId="{52DF9314-14A3-4A45-979D-AD3803D29822}" type="presParOf" srcId="{E14F0F8D-B472-084B-845D-EF2A2BD5A2F0}" destId="{6A9ADDA9-EC04-D142-B104-89B2DE1545B4}" srcOrd="0" destOrd="0" presId="urn:microsoft.com/office/officeart/2005/8/layout/process5"/>
    <dgm:cxn modelId="{7A9587BB-9465-F049-BB3E-AD825340B6CD}" type="presParOf" srcId="{7D8ECF2E-C47B-664A-9293-068E348D6C35}" destId="{DC2C9E5D-873D-CE4E-86B7-29F4A11034BF}" srcOrd="10" destOrd="0" presId="urn:microsoft.com/office/officeart/2005/8/layout/process5"/>
    <dgm:cxn modelId="{A9C0DD1F-CDD9-094B-9BB7-7559FD9884ED}" type="presParOf" srcId="{7D8ECF2E-C47B-664A-9293-068E348D6C35}" destId="{27B3A002-AA31-CF43-8293-90F2438A057A}" srcOrd="11" destOrd="0" presId="urn:microsoft.com/office/officeart/2005/8/layout/process5"/>
    <dgm:cxn modelId="{7BDEDD6B-B6FB-6343-B463-1CAE4A6384C3}" type="presParOf" srcId="{27B3A002-AA31-CF43-8293-90F2438A057A}" destId="{E6F24A34-9EC6-FB47-A963-F4AAAC30C52A}" srcOrd="0" destOrd="0" presId="urn:microsoft.com/office/officeart/2005/8/layout/process5"/>
    <dgm:cxn modelId="{004B5E9A-6331-BD4A-AA9B-766C6F2B401D}" type="presParOf" srcId="{7D8ECF2E-C47B-664A-9293-068E348D6C35}" destId="{B6341C19-BC85-5B48-BA64-36362C00146A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2BFF69-F2E1-C749-9A9B-1B2AC79E76FD}">
      <dsp:nvSpPr>
        <dsp:cNvPr id="0" name=""/>
        <dsp:cNvSpPr/>
      </dsp:nvSpPr>
      <dsp:spPr>
        <a:xfrm>
          <a:off x="3394" y="392086"/>
          <a:ext cx="1484201" cy="890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Text</a:t>
          </a:r>
          <a:endParaRPr lang="zh-CN" altLang="en-US" sz="2100" kern="1200" dirty="0"/>
        </a:p>
      </dsp:txBody>
      <dsp:txXfrm>
        <a:off x="29476" y="418168"/>
        <a:ext cx="1432037" cy="838357"/>
      </dsp:txXfrm>
    </dsp:sp>
    <dsp:sp modelId="{46C34129-0CD2-8446-9641-85128AA2F408}">
      <dsp:nvSpPr>
        <dsp:cNvPr id="0" name=""/>
        <dsp:cNvSpPr/>
      </dsp:nvSpPr>
      <dsp:spPr>
        <a:xfrm>
          <a:off x="1618206" y="653306"/>
          <a:ext cx="314650" cy="3680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1618206" y="726922"/>
        <a:ext cx="220255" cy="220850"/>
      </dsp:txXfrm>
    </dsp:sp>
    <dsp:sp modelId="{59064983-7107-3C46-A4AF-9EB56125CED6}">
      <dsp:nvSpPr>
        <dsp:cNvPr id="0" name=""/>
        <dsp:cNvSpPr/>
      </dsp:nvSpPr>
      <dsp:spPr>
        <a:xfrm>
          <a:off x="2081276" y="392086"/>
          <a:ext cx="1484201" cy="890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Sentences</a:t>
          </a:r>
          <a:endParaRPr lang="zh-CN" altLang="en-US" sz="2100" kern="1200" dirty="0"/>
        </a:p>
      </dsp:txBody>
      <dsp:txXfrm>
        <a:off x="2107358" y="418168"/>
        <a:ext cx="1432037" cy="838357"/>
      </dsp:txXfrm>
    </dsp:sp>
    <dsp:sp modelId="{75DB0902-C751-5646-9F35-5D24D06D6F63}">
      <dsp:nvSpPr>
        <dsp:cNvPr id="0" name=""/>
        <dsp:cNvSpPr/>
      </dsp:nvSpPr>
      <dsp:spPr>
        <a:xfrm>
          <a:off x="3696088" y="653306"/>
          <a:ext cx="314650" cy="3680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3696088" y="726922"/>
        <a:ext cx="220255" cy="220850"/>
      </dsp:txXfrm>
    </dsp:sp>
    <dsp:sp modelId="{8A181FA3-A61C-5844-9560-B6A4544DC5AB}">
      <dsp:nvSpPr>
        <dsp:cNvPr id="0" name=""/>
        <dsp:cNvSpPr/>
      </dsp:nvSpPr>
      <dsp:spPr>
        <a:xfrm>
          <a:off x="4159159" y="392086"/>
          <a:ext cx="1484201" cy="890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Vectors</a:t>
          </a:r>
          <a:endParaRPr lang="zh-CN" altLang="en-US" sz="2100" kern="1200" dirty="0"/>
        </a:p>
      </dsp:txBody>
      <dsp:txXfrm>
        <a:off x="4185241" y="418168"/>
        <a:ext cx="1432037" cy="838357"/>
      </dsp:txXfrm>
    </dsp:sp>
    <dsp:sp modelId="{84CC8F5A-245B-1A46-8044-F88A5FAB3D97}">
      <dsp:nvSpPr>
        <dsp:cNvPr id="0" name=""/>
        <dsp:cNvSpPr/>
      </dsp:nvSpPr>
      <dsp:spPr>
        <a:xfrm>
          <a:off x="5773970" y="653306"/>
          <a:ext cx="314650" cy="3680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5773970" y="726922"/>
        <a:ext cx="220255" cy="220850"/>
      </dsp:txXfrm>
    </dsp:sp>
    <dsp:sp modelId="{E0D07481-4236-EC42-A1F3-025944E78F6C}">
      <dsp:nvSpPr>
        <dsp:cNvPr id="0" name=""/>
        <dsp:cNvSpPr/>
      </dsp:nvSpPr>
      <dsp:spPr>
        <a:xfrm>
          <a:off x="6237041" y="392086"/>
          <a:ext cx="1484201" cy="890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Similarity</a:t>
          </a:r>
          <a:r>
            <a:rPr lang="zh-CN" altLang="en-US" sz="2100" kern="1200" dirty="0"/>
            <a:t> </a:t>
          </a:r>
          <a:r>
            <a:rPr lang="en-US" altLang="zh-CN" sz="2100" kern="1200" dirty="0"/>
            <a:t>Matrix</a:t>
          </a:r>
          <a:endParaRPr lang="zh-CN" altLang="en-US" sz="2100" kern="1200" dirty="0"/>
        </a:p>
      </dsp:txBody>
      <dsp:txXfrm>
        <a:off x="6263123" y="418168"/>
        <a:ext cx="1432037" cy="838357"/>
      </dsp:txXfrm>
    </dsp:sp>
    <dsp:sp modelId="{69DB068D-13C6-564F-9A6C-F215E31302AB}">
      <dsp:nvSpPr>
        <dsp:cNvPr id="0" name=""/>
        <dsp:cNvSpPr/>
      </dsp:nvSpPr>
      <dsp:spPr>
        <a:xfrm rot="5400000">
          <a:off x="6821817" y="1386501"/>
          <a:ext cx="314650" cy="3680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 rot="-5400000">
        <a:off x="6868718" y="1413217"/>
        <a:ext cx="220850" cy="220255"/>
      </dsp:txXfrm>
    </dsp:sp>
    <dsp:sp modelId="{0121A3DF-2503-C24C-B913-848D3450F1A8}">
      <dsp:nvSpPr>
        <dsp:cNvPr id="0" name=""/>
        <dsp:cNvSpPr/>
      </dsp:nvSpPr>
      <dsp:spPr>
        <a:xfrm>
          <a:off x="6237041" y="1876288"/>
          <a:ext cx="1484201" cy="890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Graph</a:t>
          </a:r>
          <a:endParaRPr lang="zh-CN" altLang="en-US" sz="2100" kern="1200" dirty="0"/>
        </a:p>
      </dsp:txBody>
      <dsp:txXfrm>
        <a:off x="6263123" y="1902370"/>
        <a:ext cx="1432037" cy="838357"/>
      </dsp:txXfrm>
    </dsp:sp>
    <dsp:sp modelId="{E14F0F8D-B472-084B-845D-EF2A2BD5A2F0}">
      <dsp:nvSpPr>
        <dsp:cNvPr id="0" name=""/>
        <dsp:cNvSpPr/>
      </dsp:nvSpPr>
      <dsp:spPr>
        <a:xfrm rot="10800000">
          <a:off x="5791781" y="2137507"/>
          <a:ext cx="314650" cy="3680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 rot="10800000">
        <a:off x="5886176" y="2211123"/>
        <a:ext cx="220255" cy="220850"/>
      </dsp:txXfrm>
    </dsp:sp>
    <dsp:sp modelId="{DC2C9E5D-873D-CE4E-86B7-29F4A11034BF}">
      <dsp:nvSpPr>
        <dsp:cNvPr id="0" name=""/>
        <dsp:cNvSpPr/>
      </dsp:nvSpPr>
      <dsp:spPr>
        <a:xfrm>
          <a:off x="4159159" y="1876288"/>
          <a:ext cx="1484201" cy="890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Sentence</a:t>
          </a:r>
          <a:r>
            <a:rPr lang="zh-CN" altLang="en-US" sz="2100" kern="1200" dirty="0"/>
            <a:t> </a:t>
          </a:r>
          <a:r>
            <a:rPr lang="en-US" altLang="zh-CN" sz="2100" kern="1200" dirty="0"/>
            <a:t>Rankings</a:t>
          </a:r>
          <a:endParaRPr lang="zh-CN" altLang="en-US" sz="2100" kern="1200" dirty="0"/>
        </a:p>
      </dsp:txBody>
      <dsp:txXfrm>
        <a:off x="4185241" y="1902370"/>
        <a:ext cx="1432037" cy="838357"/>
      </dsp:txXfrm>
    </dsp:sp>
    <dsp:sp modelId="{27B3A002-AA31-CF43-8293-90F2438A057A}">
      <dsp:nvSpPr>
        <dsp:cNvPr id="0" name=""/>
        <dsp:cNvSpPr/>
      </dsp:nvSpPr>
      <dsp:spPr>
        <a:xfrm rot="10800000">
          <a:off x="3713898" y="2137507"/>
          <a:ext cx="314650" cy="3680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 rot="10800000">
        <a:off x="3808293" y="2211123"/>
        <a:ext cx="220255" cy="220850"/>
      </dsp:txXfrm>
    </dsp:sp>
    <dsp:sp modelId="{B6341C19-BC85-5B48-BA64-36362C00146A}">
      <dsp:nvSpPr>
        <dsp:cNvPr id="0" name=""/>
        <dsp:cNvSpPr/>
      </dsp:nvSpPr>
      <dsp:spPr>
        <a:xfrm>
          <a:off x="2081276" y="1876288"/>
          <a:ext cx="1484201" cy="890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100" kern="1200" dirty="0"/>
            <a:t>Summary</a:t>
          </a:r>
          <a:endParaRPr lang="zh-CN" altLang="en-US" sz="2100" kern="1200" dirty="0"/>
        </a:p>
      </dsp:txBody>
      <dsp:txXfrm>
        <a:off x="2107358" y="1902370"/>
        <a:ext cx="1432037" cy="8383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16T12:00:45.09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20937 14443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2-21T14:30:18.0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28602 11363 24575,'0'0'0</inkml:trace>
</inkml:ink>
</file>

<file path=ppt/media/image1.png>
</file>

<file path=ppt/media/image10.tiff>
</file>

<file path=ppt/media/image11.tiff>
</file>

<file path=ppt/media/image12.png>
</file>

<file path=ppt/media/image2.jpg>
</file>

<file path=ppt/media/image3.tiff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93487-70D1-CE47-966E-3CA28F73773A}" type="datetimeFigureOut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D8903-49E7-9B4D-91C9-E7AFABA384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495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D8903-49E7-9B4D-91C9-E7AFABA38453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1643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D8903-49E7-9B4D-91C9-E7AFABA38453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9696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D8903-49E7-9B4D-91C9-E7AFABA38453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1495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D8903-49E7-9B4D-91C9-E7AFABA38453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2377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39D8B-98D8-EE40-9E47-A3179D582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D80FCBA-57C2-884E-A61C-FCA51D24E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E7D164-2F76-1F46-8840-8E4369770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CB17D-9A61-414B-8266-A9B9F36CA6CA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154B06-DC4C-C54E-8EEA-4B1E44E5C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5E46E0-6588-7B4C-9745-085D33AD3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4922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41D07F-22C1-0B4C-8B24-17426B78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D63C44-DE09-2644-AD6B-C8F250023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3A3AAC-B44D-924F-BF81-A4BCBC35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7EC0E-7D2B-6B41-96CF-B92C3187048C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2506F9-66C7-034B-BEE4-FAC990E84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19449D-F9DB-0B48-AE05-6939D2529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622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64B315F-A1AA-8740-BC60-D081067A80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EDF155-9126-9846-96F4-E793C0707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42E729-919C-FF4D-8B57-4C7FE1478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2F8D6-1C18-D540-A9A9-F31695F3974A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B97A4A-1958-254D-8429-758A16FCE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7CCE5F-8E67-494E-839D-681E8E3ED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7090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A9121-1EE8-B741-834D-CFC8E2EFA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F7EAF0-8AFA-0B4E-A39B-920ABD58A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269EF1-2128-3C46-A0B6-6339A8E75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12F08-C8C3-6E48-B7C6-66B3A54E1CC5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1AFCF-4C24-9146-A97B-3276C276F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D19676-E4BE-4848-A775-BFD531434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2314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159530-4E23-B84E-A58C-D6681BA75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648AA8-9DBD-084A-BDBB-499BE1EB0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F20290-1A73-4349-828A-7B3F512CB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03A54-E695-814C-ABEE-5A73BC751E58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1A53AA-D537-8248-9B51-D57570E06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3E310F-A5CE-7641-AEC6-6B794D2B7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8162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91F966-AF74-6447-8438-40DE6E0EE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7188ED-D6EE-5E4E-9423-344B002DE9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FC1405-8020-F943-BCFF-544D7B537A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0A56E6-CB93-9342-9683-F2E803A72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153C3-7A18-174A-A78F-59AC692149A1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49B0C9-69EC-674C-AE27-E948F44E1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CD4157-87C3-654B-A167-FE0762BA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751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94284B-4DEA-AC44-A6FD-1578B1A72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7379BA-A3CE-BC4E-A26D-F3C973D08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8AB15D9-2CFB-4E43-8CE5-FF6CF3A1E1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020204-3E23-F24F-B638-45EEB44AC2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B8BB7F-95AB-0247-B92B-F09DA5D52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FC2C21-3B18-A34E-B8D4-1EFF89734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185FA-CEA8-3E4F-A0FF-FED59307A567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0A4869-A677-6149-A493-754D00CB1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7C1B6A1-8074-E144-B5B4-B9A9AA235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8242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0D21C-6F91-2244-899E-CDF9865AE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27F43FD-D89D-E746-B3F3-3F2514284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3E766-6587-F148-92F0-DCBCF01E40F9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4D15C7-8C75-424F-8388-3951F3680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EF77A48-A130-4E45-B7A7-7466281AA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468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9A42C4-1BB6-DA4F-9A02-53FF06446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4A138-6F2D-264D-9307-9ABD5819A5E1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5E89CF-A409-E343-9D0F-FEECACA63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173BCCC-6920-5542-BA6F-0FC3C537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3666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C8CC1-8EA9-4149-959A-D9283300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09E7DB-1D8E-174C-AA9C-993182F1E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D5D3010-DFAD-784D-A2C4-F3DC2D17D1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DCB53BE-DCB3-3442-B7D1-B2A9C899E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4FD27-EB9E-9A43-8BA8-E30161CF8861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F8B039-92CA-FF4F-B730-27160CDF5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03850D-20D7-BA49-9B1D-BF70B2F3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0107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C2BE55-24C5-6049-B5B5-55E9F6BD4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7F8564E-EF1D-1947-95FA-E4B7FC2523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167FAE-F692-554E-B80D-204692E8C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F8165F-C1C4-9B49-B2AA-7E39B61F5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1791F-DB63-0E46-A778-3C45E66BF293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BE5FFE-CFD2-6549-985F-9B6A8CD97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0CF919-0A08-A640-9D1D-E8F86C580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0673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7B8273-FB6D-2448-80E6-0690420DE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E7F8D1-5E13-164C-B207-457934001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5E4959-63E3-1A45-AD40-94211D0D45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58BFB-4F42-6842-86C0-4488D970B9E9}" type="datetime1">
              <a:rPr kumimoji="1" lang="zh-CN" altLang="en-US" smtClean="0"/>
              <a:t>2020/5/20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F4BF6-550F-D942-A4D2-84B754BAA5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60EEA1-82DE-4C4F-A96B-02E5511F1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E67D3-32E4-0B4B-AC94-B1611799E8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9635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506.03099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5.03122.pdf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class/cs224n/reports/custom/15784595.pdf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7.02268.pdf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903.10318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customXml" Target="../ink/ink2.xml"/><Relationship Id="rId4" Type="http://schemas.openxmlformats.org/officeDocument/2006/relationships/image" Target="../media/image11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arxiv.org/pdf/1603.06393.pd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704.04368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20D3A231-34CD-3446-BC66-86700D25F4B7}"/>
              </a:ext>
            </a:extLst>
          </p:cNvPr>
          <p:cNvSpPr txBox="1">
            <a:spLocks/>
          </p:cNvSpPr>
          <p:nvPr/>
        </p:nvSpPr>
        <p:spPr>
          <a:xfrm>
            <a:off x="838200" y="292645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问答摘要与推理</a:t>
            </a:r>
            <a:r>
              <a:rPr kumimoji="1" lang="en-US" altLang="zh-CN" dirty="0"/>
              <a:t>-</a:t>
            </a:r>
          </a:p>
          <a:p>
            <a:r>
              <a:rPr kumimoji="1" lang="zh-CN" altLang="en-US" dirty="0"/>
              <a:t>项目模型算法提升</a:t>
            </a:r>
            <a:endParaRPr kumimoji="1" lang="en" altLang="zh-CN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D92507CB-47FF-C244-97C5-CD4587AEF5BF}"/>
              </a:ext>
            </a:extLst>
          </p:cNvPr>
          <p:cNvSpPr txBox="1">
            <a:spLocks/>
          </p:cNvSpPr>
          <p:nvPr/>
        </p:nvSpPr>
        <p:spPr>
          <a:xfrm>
            <a:off x="838200" y="81853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400" b="1" dirty="0"/>
              <a:t>HCT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NLP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Week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5</a:t>
            </a:r>
            <a:endParaRPr kumimoji="1" lang="zh-CN" altLang="en-US" sz="54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BE56400C-D60A-0B40-9738-1B7309A8C6BC}"/>
                  </a:ext>
                </a:extLst>
              </p14:cNvPr>
              <p14:cNvContentPartPr/>
              <p14:nvPr/>
            </p14:nvContentPartPr>
            <p14:xfrm>
              <a:off x="7537320" y="5199480"/>
              <a:ext cx="360" cy="360"/>
            </p14:xfrm>
          </p:contentPart>
        </mc:Choice>
        <mc:Fallback xmlns=""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BE56400C-D60A-0B40-9738-1B7309A8C6B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27960" y="519012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435DB0D8-8244-A84D-891E-324B463EA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014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Repetition Handling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CEC3651-7A05-3646-9142-D2382FAFC6F5}"/>
              </a:ext>
            </a:extLst>
          </p:cNvPr>
          <p:cNvSpPr/>
          <p:nvPr/>
        </p:nvSpPr>
        <p:spPr>
          <a:xfrm>
            <a:off x="392145" y="1368475"/>
            <a:ext cx="88302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400" dirty="0">
                <a:latin typeface="NimbusRomNo9L"/>
              </a:rPr>
              <a:t>model generated summaries suffer from both word-level and sentence-level repetitions. </a:t>
            </a:r>
            <a:endParaRPr lang="en" altLang="zh-CN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D990DB6-1AEA-D54B-998D-21D9A9096635}"/>
              </a:ext>
            </a:extLst>
          </p:cNvPr>
          <p:cNvSpPr/>
          <p:nvPr/>
        </p:nvSpPr>
        <p:spPr>
          <a:xfrm>
            <a:off x="392145" y="2845929"/>
            <a:ext cx="34769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i="1" dirty="0">
                <a:latin typeface="NimbusRomNo9L"/>
              </a:rPr>
              <a:t>Temporal Attention </a:t>
            </a:r>
            <a:endParaRPr lang="en" altLang="zh-CN" sz="3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AC01FDB-5B45-BA47-BFE0-F5DED101CB64}"/>
              </a:ext>
            </a:extLst>
          </p:cNvPr>
          <p:cNvSpPr/>
          <p:nvPr/>
        </p:nvSpPr>
        <p:spPr>
          <a:xfrm>
            <a:off x="392145" y="3693135"/>
            <a:ext cx="41822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i="1" dirty="0">
                <a:latin typeface="NimbusRomNo9L"/>
              </a:rPr>
              <a:t>Intra-decoder Attention </a:t>
            </a:r>
            <a:endParaRPr lang="en" altLang="zh-CN" sz="3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7CC1723-55FE-7842-9046-39943C2AE65C}"/>
              </a:ext>
            </a:extLst>
          </p:cNvPr>
          <p:cNvSpPr/>
          <p:nvPr/>
        </p:nvSpPr>
        <p:spPr>
          <a:xfrm>
            <a:off x="392145" y="4540341"/>
            <a:ext cx="1838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i="1" dirty="0">
                <a:latin typeface="NimbusRomNo9L"/>
              </a:rPr>
              <a:t>Coverage </a:t>
            </a:r>
            <a:endParaRPr lang="en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351416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Coverage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3879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OOV 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和</a:t>
            </a:r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Word-repetition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解决 </a:t>
            </a:r>
          </a:p>
          <a:p>
            <a:r>
              <a:rPr lang="en" altLang="zh-CN" sz="3600" dirty="0"/>
              <a:t>Training Strategies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抽提式文本摘要基本方法 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相关代码实践 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15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TRAINING STRATEGIES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509CF63-15B0-0F46-87FC-4EDBC5631C15}"/>
              </a:ext>
            </a:extLst>
          </p:cNvPr>
          <p:cNvSpPr/>
          <p:nvPr/>
        </p:nvSpPr>
        <p:spPr>
          <a:xfrm>
            <a:off x="657231" y="2439349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sz="2400" i="1" dirty="0">
                <a:latin typeface="NimbusRomNo9L"/>
              </a:rPr>
              <a:t>1) Cross-Entropy Training (XENT)  </a:t>
            </a:r>
            <a:endParaRPr lang="en" altLang="zh-CN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2F241EB-A4EA-4744-AB82-894B358600F1}"/>
              </a:ext>
            </a:extLst>
          </p:cNvPr>
          <p:cNvSpPr/>
          <p:nvPr/>
        </p:nvSpPr>
        <p:spPr>
          <a:xfrm>
            <a:off x="657231" y="3763867"/>
            <a:ext cx="30668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2) Scheduled Sampling </a:t>
            </a:r>
            <a:endParaRPr lang="en" altLang="zh-CN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536D0FC-E2BC-694F-A312-258488537A9A}"/>
              </a:ext>
            </a:extLst>
          </p:cNvPr>
          <p:cNvSpPr/>
          <p:nvPr/>
        </p:nvSpPr>
        <p:spPr>
          <a:xfrm>
            <a:off x="483585" y="1230285"/>
            <a:ext cx="30760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A. Word-Level Training </a:t>
            </a:r>
            <a:endParaRPr lang="en" altLang="zh-CN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12AFCA1-2C72-1A47-A3EE-D298041AA5A8}"/>
              </a:ext>
            </a:extLst>
          </p:cNvPr>
          <p:cNvSpPr/>
          <p:nvPr/>
        </p:nvSpPr>
        <p:spPr>
          <a:xfrm>
            <a:off x="657231" y="1882672"/>
            <a:ext cx="87219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400" dirty="0">
                <a:latin typeface="NimbusRomNo9L"/>
              </a:rPr>
              <a:t>two different methods for avoiding the problem of exposure bias. </a:t>
            </a:r>
            <a:endParaRPr lang="en" altLang="zh-CN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31971C8-C60D-BF4D-B830-9BB5D96759CD}"/>
              </a:ext>
            </a:extLst>
          </p:cNvPr>
          <p:cNvSpPr/>
          <p:nvPr/>
        </p:nvSpPr>
        <p:spPr>
          <a:xfrm>
            <a:off x="676096" y="4334683"/>
            <a:ext cx="89251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是一种解决训练和生成时输入数据分布不一致的方法。在训练早期该方法主要使用目标序列中的真实元素作为解码器输入，可以将模型从随机初始化的状态快速引导至一个合理的状态。随着训练的进行，该方法会逐渐更多地使用生成的元素作为解码器输入，以解决数据分布不一致的问题。该方法应用在模型的</a:t>
            </a:r>
            <a:r>
              <a:rPr lang="zh-CN" altLang="en-US" dirty="0">
                <a:solidFill>
                  <a:srgbClr val="333333"/>
                </a:solidFill>
                <a:highlight>
                  <a:srgbClr val="FFFF00"/>
                </a:highlight>
                <a:latin typeface="pingfang SC" panose="020B0400000000000000" pitchFamily="34" charset="-122"/>
                <a:ea typeface="pingfang SC" panose="020B0400000000000000" pitchFamily="34" charset="-122"/>
              </a:rPr>
              <a:t>训练阶段</a:t>
            </a:r>
            <a:r>
              <a:rPr lang="zh-CN" altLang="en-US" dirty="0">
                <a:solidFill>
                  <a:srgbClr val="33333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，生成阶段不使用。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AFED7E-65AF-544D-A1DA-4B084B7EBE76}"/>
              </a:ext>
            </a:extLst>
          </p:cNvPr>
          <p:cNvSpPr/>
          <p:nvPr/>
        </p:nvSpPr>
        <p:spPr>
          <a:xfrm>
            <a:off x="676096" y="5761015"/>
            <a:ext cx="80293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hlinkClick r:id="rId2"/>
              </a:rPr>
              <a:t>Scheduled Sampling for Sequence Prediction with Recurrent Neural Networks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2503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TRAINING STRATEGIES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536D0FC-E2BC-694F-A312-258488537A9A}"/>
              </a:ext>
            </a:extLst>
          </p:cNvPr>
          <p:cNvSpPr/>
          <p:nvPr/>
        </p:nvSpPr>
        <p:spPr>
          <a:xfrm>
            <a:off x="483585" y="1230285"/>
            <a:ext cx="35628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>
                <a:latin typeface="NimbusRomNo9L"/>
              </a:rPr>
              <a:t>B</a:t>
            </a:r>
            <a:r>
              <a:rPr lang="en" altLang="zh-CN" sz="2400" i="1" dirty="0">
                <a:latin typeface="NimbusRomNo9L"/>
              </a:rPr>
              <a:t>. Sequence-Level Training </a:t>
            </a:r>
            <a:endParaRPr lang="en" altLang="zh-CN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600B38D-FC4A-F14E-9C23-51DCB1083730}"/>
              </a:ext>
            </a:extLst>
          </p:cNvPr>
          <p:cNvSpPr/>
          <p:nvPr/>
        </p:nvSpPr>
        <p:spPr>
          <a:xfrm>
            <a:off x="483584" y="1957451"/>
            <a:ext cx="18982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i="1" dirty="0">
                <a:latin typeface="NimbusRomNo9L"/>
              </a:rPr>
              <a:t>RL</a:t>
            </a:r>
            <a:r>
              <a:rPr lang="zh-CN" altLang="en-US" sz="2400" i="1" dirty="0">
                <a:latin typeface="NimbusRomNo9L"/>
              </a:rPr>
              <a:t> </a:t>
            </a:r>
            <a:r>
              <a:rPr lang="en-US" altLang="zh-CN" sz="2400" i="1" dirty="0">
                <a:latin typeface="NimbusRomNo9L"/>
              </a:rPr>
              <a:t>algorithms</a:t>
            </a:r>
            <a:endParaRPr lang="e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743805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Beyond RNN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BA6676A-1603-EF4B-B276-537E03BCAE2B}"/>
              </a:ext>
            </a:extLst>
          </p:cNvPr>
          <p:cNvSpPr/>
          <p:nvPr/>
        </p:nvSpPr>
        <p:spPr>
          <a:xfrm>
            <a:off x="392145" y="1511721"/>
            <a:ext cx="8402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dirty="0">
                <a:latin typeface="NimbusRomNo9L"/>
              </a:rPr>
              <a:t>CNN</a:t>
            </a:r>
            <a:endParaRPr lang="zh-CN" altLang="en-US" sz="28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6864DB4-51C6-B24D-9C50-6C7782C87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778" y="1125840"/>
            <a:ext cx="4700632" cy="573216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4D32E046-8D2D-9547-A717-66ABA7B47AD4}"/>
              </a:ext>
            </a:extLst>
          </p:cNvPr>
          <p:cNvSpPr/>
          <p:nvPr/>
        </p:nvSpPr>
        <p:spPr>
          <a:xfrm>
            <a:off x="6553835" y="1211337"/>
            <a:ext cx="26679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b="0" i="0" dirty="0">
                <a:solidFill>
                  <a:srgbClr val="1A1A1A"/>
                </a:solidFill>
                <a:effectLst/>
                <a:latin typeface="-apple-system"/>
              </a:rPr>
              <a:t>Position Embedding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7865F09-8C35-E246-BC8B-CA097158D782}"/>
              </a:ext>
            </a:extLst>
          </p:cNvPr>
          <p:cNvSpPr/>
          <p:nvPr/>
        </p:nvSpPr>
        <p:spPr>
          <a:xfrm>
            <a:off x="6553835" y="2039682"/>
            <a:ext cx="53923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层叠</a:t>
            </a:r>
            <a:r>
              <a:rPr lang="en" altLang="zh-CN" sz="2400" b="0" i="0" dirty="0">
                <a:solidFill>
                  <a:srgbClr val="1A1A1A"/>
                </a:solidFill>
                <a:effectLst/>
                <a:latin typeface="-apple-system"/>
              </a:rPr>
              <a:t>CNN</a:t>
            </a:r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构成了</a:t>
            </a:r>
            <a:r>
              <a:rPr lang="en" altLang="zh-CN" sz="2400" b="0" i="0" dirty="0">
                <a:solidFill>
                  <a:srgbClr val="1A1A1A"/>
                </a:solidFill>
                <a:effectLst/>
                <a:latin typeface="-apple-system"/>
              </a:rPr>
              <a:t>hierarchical representation</a:t>
            </a:r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表示</a:t>
            </a:r>
            <a:endParaRPr lang="zh-CN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027B4AF-145F-C84C-8CD2-F97999C8DB0B}"/>
              </a:ext>
            </a:extLst>
          </p:cNvPr>
          <p:cNvSpPr/>
          <p:nvPr/>
        </p:nvSpPr>
        <p:spPr>
          <a:xfrm>
            <a:off x="6561748" y="3154095"/>
            <a:ext cx="53923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融合了</a:t>
            </a:r>
            <a:r>
              <a:rPr lang="en" altLang="zh-CN" sz="2400" b="0" i="0" dirty="0">
                <a:solidFill>
                  <a:srgbClr val="1A1A1A"/>
                </a:solidFill>
                <a:effectLst/>
                <a:latin typeface="-apple-system"/>
              </a:rPr>
              <a:t>Residual connection</a:t>
            </a:r>
            <a:r>
              <a:rPr lang="zh-CN" altLang="en" sz="2400" b="0" i="0" dirty="0">
                <a:solidFill>
                  <a:srgbClr val="1A1A1A"/>
                </a:solidFill>
                <a:effectLst/>
                <a:latin typeface="-apple-system"/>
              </a:rPr>
              <a:t>、</a:t>
            </a:r>
            <a:r>
              <a:rPr lang="en" altLang="zh-CN" sz="2400" b="0" i="0" dirty="0">
                <a:solidFill>
                  <a:srgbClr val="1A1A1A"/>
                </a:solidFill>
                <a:effectLst/>
                <a:latin typeface="-apple-system"/>
              </a:rPr>
              <a:t>liner mapping</a:t>
            </a:r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的多层</a:t>
            </a:r>
            <a:r>
              <a:rPr lang="en" altLang="zh-CN" sz="2400" b="0" i="0" dirty="0">
                <a:solidFill>
                  <a:srgbClr val="1A1A1A"/>
                </a:solidFill>
                <a:effectLst/>
                <a:latin typeface="-apple-system"/>
              </a:rPr>
              <a:t>attention</a:t>
            </a:r>
            <a:endParaRPr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4DAA706-8B58-054E-8525-2F62AD9A2DF9}"/>
              </a:ext>
            </a:extLst>
          </p:cNvPr>
          <p:cNvSpPr/>
          <p:nvPr/>
        </p:nvSpPr>
        <p:spPr>
          <a:xfrm>
            <a:off x="6553835" y="4268508"/>
            <a:ext cx="39716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采用</a:t>
            </a:r>
            <a:r>
              <a:rPr lang="en" altLang="zh-CN" sz="2400" b="0" i="0" dirty="0">
                <a:solidFill>
                  <a:srgbClr val="1A1A1A"/>
                </a:solidFill>
                <a:effectLst/>
                <a:latin typeface="-apple-system"/>
              </a:rPr>
              <a:t>GLU</a:t>
            </a:r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做为</a:t>
            </a:r>
            <a:r>
              <a:rPr lang="en" altLang="zh-CN" sz="2400" b="0" i="0" dirty="0">
                <a:solidFill>
                  <a:srgbClr val="1A1A1A"/>
                </a:solidFill>
                <a:effectLst/>
                <a:latin typeface="-apple-system"/>
              </a:rPr>
              <a:t>gate mechanism</a:t>
            </a:r>
            <a:endParaRPr lang="zh-CN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65A0A0D-7503-4A40-B286-4CA5EC0ABFB3}"/>
              </a:ext>
            </a:extLst>
          </p:cNvPr>
          <p:cNvSpPr/>
          <p:nvPr/>
        </p:nvSpPr>
        <p:spPr>
          <a:xfrm>
            <a:off x="6525629" y="5127763"/>
            <a:ext cx="53923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0" i="0" dirty="0">
                <a:solidFill>
                  <a:srgbClr val="1A1A1A"/>
                </a:solidFill>
                <a:effectLst/>
                <a:latin typeface="-apple-system"/>
              </a:rPr>
              <a:t>进行了梯度裁剪和精细的权重初始化，加速模型训练和收敛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303117B-B263-8B46-A0BE-98168EA78F8A}"/>
              </a:ext>
            </a:extLst>
          </p:cNvPr>
          <p:cNvSpPr/>
          <p:nvPr/>
        </p:nvSpPr>
        <p:spPr>
          <a:xfrm>
            <a:off x="6553835" y="5925523"/>
            <a:ext cx="4801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3"/>
              </a:rPr>
              <a:t>Convolutional Sequence to Sequence Learning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1426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Beyond RNN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BA6676A-1603-EF4B-B276-537E03BCAE2B}"/>
              </a:ext>
            </a:extLst>
          </p:cNvPr>
          <p:cNvSpPr/>
          <p:nvPr/>
        </p:nvSpPr>
        <p:spPr>
          <a:xfrm>
            <a:off x="420871" y="1341903"/>
            <a:ext cx="19587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800" dirty="0">
                <a:latin typeface="NimbusRomNo9L"/>
              </a:rPr>
              <a:t>Transformer</a:t>
            </a:r>
            <a:endParaRPr lang="zh-CN" altLang="en-US" sz="28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9DD0171-107D-9D49-AAC8-CE9BC0CD9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1" y="7100"/>
            <a:ext cx="3051162" cy="68509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0BA1578-D830-B048-A87E-B7A8984A0D5D}"/>
              </a:ext>
            </a:extLst>
          </p:cNvPr>
          <p:cNvSpPr/>
          <p:nvPr/>
        </p:nvSpPr>
        <p:spPr>
          <a:xfrm>
            <a:off x="6888480" y="4979338"/>
            <a:ext cx="61874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hlinkClick r:id="rId3"/>
              </a:rPr>
              <a:t>Transformers and Pointer-Generator Networks for</a:t>
            </a:r>
            <a:r>
              <a:rPr lang="zh-CN" altLang="en-US" dirty="0">
                <a:hlinkClick r:id="rId3"/>
              </a:rPr>
              <a:t> </a:t>
            </a:r>
            <a:r>
              <a:rPr lang="en" altLang="zh-CN" dirty="0">
                <a:hlinkClick r:id="rId3"/>
              </a:rPr>
              <a:t>Abstractive Summarization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6484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Other Studies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B2520B2-6FC4-A142-B0C9-8E458A65DDC8}"/>
              </a:ext>
            </a:extLst>
          </p:cNvPr>
          <p:cNvSpPr/>
          <p:nvPr/>
        </p:nvSpPr>
        <p:spPr>
          <a:xfrm>
            <a:off x="392145" y="1810134"/>
            <a:ext cx="4636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1) Network Structure and Attention </a:t>
            </a:r>
            <a:endParaRPr lang="en" altLang="zh-CN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E8265B-FE8D-F441-9631-9A2023473C0F}"/>
              </a:ext>
            </a:extLst>
          </p:cNvPr>
          <p:cNvSpPr/>
          <p:nvPr/>
        </p:nvSpPr>
        <p:spPr>
          <a:xfrm>
            <a:off x="392145" y="3198167"/>
            <a:ext cx="35709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2) Extraction + Abstraction </a:t>
            </a:r>
            <a:endParaRPr lang="en" altLang="zh-CN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018B385-AADC-F448-9CD6-3A5A42F5D72F}"/>
              </a:ext>
            </a:extLst>
          </p:cNvPr>
          <p:cNvSpPr/>
          <p:nvPr/>
        </p:nvSpPr>
        <p:spPr>
          <a:xfrm>
            <a:off x="392145" y="4586200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i="1" dirty="0">
                <a:latin typeface="NimbusRomNo9L"/>
              </a:rPr>
              <a:t>3</a:t>
            </a:r>
            <a:r>
              <a:rPr lang="en" altLang="zh-CN" sz="2400" i="1" dirty="0">
                <a:latin typeface="NimbusRomNo9L"/>
              </a:rPr>
              <a:t>) </a:t>
            </a:r>
            <a:r>
              <a:rPr lang="en" altLang="zh-CN" sz="2400" dirty="0">
                <a:latin typeface="NimbusRomNo9L"/>
              </a:rPr>
              <a:t>Long</a:t>
            </a:r>
            <a:r>
              <a:rPr lang="zh-CN" altLang="en-US" sz="2400" dirty="0">
                <a:latin typeface="NimbusRomNo9L"/>
              </a:rPr>
              <a:t> </a:t>
            </a:r>
            <a:r>
              <a:rPr lang="en-US" altLang="zh-CN" sz="2400" dirty="0">
                <a:latin typeface="NimbusRomNo9L"/>
              </a:rPr>
              <a:t>Documents</a:t>
            </a:r>
            <a:endParaRPr lang="e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421764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Improving Encoded Representations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FA3C4F2-5DE8-594A-A385-5F8D9DF0736A}"/>
              </a:ext>
            </a:extLst>
          </p:cNvPr>
          <p:cNvSpPr/>
          <p:nvPr/>
        </p:nvSpPr>
        <p:spPr>
          <a:xfrm>
            <a:off x="392145" y="1877548"/>
            <a:ext cx="25519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Selective Encoding </a:t>
            </a:r>
            <a:endParaRPr lang="en" altLang="zh-CN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615D53A-59F8-044A-BC29-EFB68507FDA9}"/>
              </a:ext>
            </a:extLst>
          </p:cNvPr>
          <p:cNvSpPr/>
          <p:nvPr/>
        </p:nvSpPr>
        <p:spPr>
          <a:xfrm>
            <a:off x="7731591" y="1877547"/>
            <a:ext cx="29056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Read-Again Encoding </a:t>
            </a:r>
            <a:endParaRPr lang="en" altLang="zh-CN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6F77593-03C3-CD4D-8288-A4D77834F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45" y="2567996"/>
            <a:ext cx="5461000" cy="34671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39F15F1-0A91-5C4A-BD25-248CD9B41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167" y="2475369"/>
            <a:ext cx="4798517" cy="396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960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Improving Decoder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493C5B4-212E-FE41-B2DF-A4693D9D5C68}"/>
              </a:ext>
            </a:extLst>
          </p:cNvPr>
          <p:cNvSpPr/>
          <p:nvPr/>
        </p:nvSpPr>
        <p:spPr>
          <a:xfrm>
            <a:off x="392145" y="1533100"/>
            <a:ext cx="36420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Embedding Weight Sharing </a:t>
            </a:r>
            <a:endParaRPr lang="e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554343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/>
              <a:t>OOV </a:t>
            </a:r>
            <a:r>
              <a:rPr lang="zh-CN" altLang="en-US" sz="3600" dirty="0"/>
              <a:t>和</a:t>
            </a:r>
            <a:r>
              <a:rPr lang="en" altLang="zh-CN" sz="3600" dirty="0"/>
              <a:t>Word-repetition</a:t>
            </a:r>
            <a:r>
              <a:rPr lang="zh-CN" altLang="en-US" sz="3600" dirty="0"/>
              <a:t>解决 </a:t>
            </a:r>
          </a:p>
          <a:p>
            <a:r>
              <a:rPr lang="en" altLang="zh-CN" sz="3600" dirty="0"/>
              <a:t>Training Strategies</a:t>
            </a:r>
          </a:p>
          <a:p>
            <a:r>
              <a:rPr lang="zh-CN" altLang="en-US" sz="3600" dirty="0"/>
              <a:t>抽提式文本摘要基本方法 </a:t>
            </a:r>
          </a:p>
          <a:p>
            <a:r>
              <a:rPr lang="zh-CN" altLang="en-US" sz="3600" dirty="0"/>
              <a:t>相关代码实践 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2531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Extraction + Abstraction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20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051114C-E5FF-BC4A-8BA2-84F03228C220}"/>
              </a:ext>
            </a:extLst>
          </p:cNvPr>
          <p:cNvSpPr/>
          <p:nvPr/>
        </p:nvSpPr>
        <p:spPr>
          <a:xfrm>
            <a:off x="408238" y="1464212"/>
            <a:ext cx="50820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Extractor + Pointer-Generator Network </a:t>
            </a:r>
            <a:endParaRPr lang="en" altLang="zh-CN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D82EB77-7318-1E4D-8E9D-52F048888DC7}"/>
              </a:ext>
            </a:extLst>
          </p:cNvPr>
          <p:cNvSpPr/>
          <p:nvPr/>
        </p:nvSpPr>
        <p:spPr>
          <a:xfrm>
            <a:off x="360790" y="3239713"/>
            <a:ext cx="50920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Key-Information Guide Network (KIGN) </a:t>
            </a:r>
            <a:endParaRPr lang="en" altLang="zh-CN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2A99141-7CA4-564A-93CE-86B74F23BCEA}"/>
              </a:ext>
            </a:extLst>
          </p:cNvPr>
          <p:cNvSpPr/>
          <p:nvPr/>
        </p:nvSpPr>
        <p:spPr>
          <a:xfrm>
            <a:off x="360790" y="4932123"/>
            <a:ext cx="50070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Reinforce-Selected Sentence Rewriting </a:t>
            </a:r>
            <a:endParaRPr lang="e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445974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SUMMARY GENERATION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21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1E5D7A6-D811-1542-A252-6FCBFED4967E}"/>
              </a:ext>
            </a:extLst>
          </p:cNvPr>
          <p:cNvSpPr/>
          <p:nvPr/>
        </p:nvSpPr>
        <p:spPr>
          <a:xfrm>
            <a:off x="392145" y="1354090"/>
            <a:ext cx="3194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i="1" dirty="0">
                <a:latin typeface="NimbusRomNo9L"/>
              </a:rPr>
              <a:t>Diverse Beam Decoding </a:t>
            </a:r>
            <a:endParaRPr lang="en" altLang="zh-CN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4D2C298-0F36-004D-AF97-A3E46473D4D2}"/>
              </a:ext>
            </a:extLst>
          </p:cNvPr>
          <p:cNvSpPr/>
          <p:nvPr/>
        </p:nvSpPr>
        <p:spPr>
          <a:xfrm>
            <a:off x="385338" y="2044005"/>
            <a:ext cx="9022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400" dirty="0">
                <a:latin typeface="NimbusRomNo9L"/>
              </a:rPr>
              <a:t>the top-</a:t>
            </a:r>
            <a:r>
              <a:rPr lang="en" altLang="zh-CN" sz="2400" dirty="0">
                <a:latin typeface="CMMI10"/>
              </a:rPr>
              <a:t>B </a:t>
            </a:r>
            <a:r>
              <a:rPr lang="en" altLang="zh-CN" sz="2400" dirty="0">
                <a:latin typeface="NimbusRomNo9L"/>
              </a:rPr>
              <a:t>hypotheses may differ by just a couple tokens at the end of sequences, which not only affects the quality of generated sequences but also wastes computational resources </a:t>
            </a:r>
            <a:endParaRPr lang="e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40285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OOV 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和</a:t>
            </a:r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Word-repetition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解决 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Training Strategies</a:t>
            </a:r>
          </a:p>
          <a:p>
            <a:r>
              <a:rPr lang="zh-CN" altLang="en-US" sz="3600" dirty="0"/>
              <a:t>抽提式文本摘要基本方法 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相关代码实践 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7181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78505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Text summarization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23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2FF0489-0146-1941-9F44-9FDAC25E6D82}"/>
              </a:ext>
            </a:extLst>
          </p:cNvPr>
          <p:cNvSpPr/>
          <p:nvPr/>
        </p:nvSpPr>
        <p:spPr>
          <a:xfrm>
            <a:off x="3384898" y="1104602"/>
            <a:ext cx="40495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dirty="0"/>
              <a:t>Ex</a:t>
            </a:r>
            <a:r>
              <a:rPr lang="en-US" altLang="zh-CN" sz="2400" dirty="0"/>
              <a:t>tractive</a:t>
            </a:r>
            <a:r>
              <a:rPr lang="en" altLang="zh-CN" sz="2400" dirty="0"/>
              <a:t> text</a:t>
            </a:r>
            <a:r>
              <a:rPr lang="zh-CN" altLang="en-US" sz="2400" dirty="0"/>
              <a:t> </a:t>
            </a:r>
            <a:r>
              <a:rPr lang="en-US" altLang="zh-CN" sz="2400" dirty="0"/>
              <a:t>summarization</a:t>
            </a:r>
            <a:endParaRPr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E7140A-598E-3246-A5E0-938E1BA20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794" y="1641052"/>
            <a:ext cx="7680959" cy="206904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8356272-B08F-314A-BEB8-A3CB5E68C9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4699" y="4326605"/>
            <a:ext cx="7636054" cy="2043579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1B6AEA17-B2A3-B54D-B12C-953C531DBCB3}"/>
              </a:ext>
            </a:extLst>
          </p:cNvPr>
          <p:cNvSpPr/>
          <p:nvPr/>
        </p:nvSpPr>
        <p:spPr>
          <a:xfrm>
            <a:off x="3332927" y="3744481"/>
            <a:ext cx="42546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dirty="0"/>
              <a:t>Abstractive text summarization</a:t>
            </a:r>
          </a:p>
        </p:txBody>
      </p:sp>
    </p:spTree>
    <p:extLst>
      <p:ext uri="{BB962C8B-B14F-4D97-AF65-F5344CB8AC3E}">
        <p14:creationId xmlns:p14="http://schemas.microsoft.com/office/powerpoint/2010/main" val="19664137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24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D103CDE-17D2-9E4B-9A8D-D7A470BAC22C}"/>
              </a:ext>
            </a:extLst>
          </p:cNvPr>
          <p:cNvSpPr txBox="1"/>
          <p:nvPr/>
        </p:nvSpPr>
        <p:spPr>
          <a:xfrm>
            <a:off x="888474" y="1821204"/>
            <a:ext cx="4308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" sz="3600" dirty="0"/>
              <a:t>输入</a:t>
            </a:r>
            <a:r>
              <a:rPr kumimoji="1" lang="zh-CN" altLang="en-US" sz="3600" dirty="0"/>
              <a:t>文本表征的构建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605C65D-6223-E345-91B5-B2B925210275}"/>
              </a:ext>
            </a:extLst>
          </p:cNvPr>
          <p:cNvSpPr txBox="1"/>
          <p:nvPr/>
        </p:nvSpPr>
        <p:spPr>
          <a:xfrm>
            <a:off x="6644602" y="1882760"/>
            <a:ext cx="401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/>
              <a:t>topic representation</a:t>
            </a:r>
            <a:endParaRPr kumimoji="1" lang="zh-CN" altLang="en-US" sz="32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A331E77-C395-A246-AD9D-BCE56FC6C45A}"/>
              </a:ext>
            </a:extLst>
          </p:cNvPr>
          <p:cNvSpPr txBox="1"/>
          <p:nvPr/>
        </p:nvSpPr>
        <p:spPr>
          <a:xfrm>
            <a:off x="6644602" y="4187905"/>
            <a:ext cx="4741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/>
              <a:t>indicator representation</a:t>
            </a:r>
            <a:endParaRPr kumimoji="1" lang="zh-CN" altLang="en-US" sz="3200" b="1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23CD547-F78E-F047-8966-9F3AD8AAC2F4}"/>
              </a:ext>
            </a:extLst>
          </p:cNvPr>
          <p:cNvSpPr/>
          <p:nvPr/>
        </p:nvSpPr>
        <p:spPr>
          <a:xfrm>
            <a:off x="7309073" y="2565534"/>
            <a:ext cx="15760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000" dirty="0"/>
              <a:t>Topic Words</a:t>
            </a:r>
            <a:endParaRPr lang="zh-CN" altLang="en-US" sz="20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ABA3DED-CA6D-ED4E-BAF6-17EF03796786}"/>
              </a:ext>
            </a:extLst>
          </p:cNvPr>
          <p:cNvSpPr/>
          <p:nvPr/>
        </p:nvSpPr>
        <p:spPr>
          <a:xfrm>
            <a:off x="7309073" y="2871012"/>
            <a:ext cx="35173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000" dirty="0"/>
              <a:t>Frequency-driven Approaches</a:t>
            </a:r>
            <a:endParaRPr lang="zh-CN" altLang="en-US" sz="20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59F1EF1-8FE3-714F-9229-FEB4A8FE6C95}"/>
              </a:ext>
            </a:extLst>
          </p:cNvPr>
          <p:cNvSpPr/>
          <p:nvPr/>
        </p:nvSpPr>
        <p:spPr>
          <a:xfrm>
            <a:off x="7309073" y="3163545"/>
            <a:ext cx="28889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000" dirty="0"/>
              <a:t>Latent Semantic Analysis</a:t>
            </a:r>
            <a:endParaRPr lang="zh-CN" altLang="en-US" sz="20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DDED9A-8BD5-D24F-8B76-A44A18E188C5}"/>
              </a:ext>
            </a:extLst>
          </p:cNvPr>
          <p:cNvSpPr/>
          <p:nvPr/>
        </p:nvSpPr>
        <p:spPr>
          <a:xfrm>
            <a:off x="7309073" y="3470959"/>
            <a:ext cx="26901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000" dirty="0"/>
              <a:t>Bayesian Topic Models</a:t>
            </a:r>
            <a:endParaRPr lang="zh-CN" altLang="en-US" sz="20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DFBF584-7844-5449-A982-A1E845365E8C}"/>
              </a:ext>
            </a:extLst>
          </p:cNvPr>
          <p:cNvSpPr/>
          <p:nvPr/>
        </p:nvSpPr>
        <p:spPr>
          <a:xfrm>
            <a:off x="7309073" y="4889461"/>
            <a:ext cx="19062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000" dirty="0"/>
              <a:t>Graph Methods</a:t>
            </a:r>
            <a:endParaRPr lang="zh-CN" altLang="en-US" sz="20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3509C8-EC76-9D42-8A9B-6031A998459B}"/>
              </a:ext>
            </a:extLst>
          </p:cNvPr>
          <p:cNvSpPr/>
          <p:nvPr/>
        </p:nvSpPr>
        <p:spPr>
          <a:xfrm>
            <a:off x="7309073" y="5206297"/>
            <a:ext cx="2214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000" dirty="0"/>
              <a:t>Machine Learning </a:t>
            </a:r>
            <a:endParaRPr lang="zh-CN" altLang="en-US" sz="20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3DC024B-E967-9C47-937E-301EB5ACF176}"/>
              </a:ext>
            </a:extLst>
          </p:cNvPr>
          <p:cNvSpPr txBox="1"/>
          <p:nvPr/>
        </p:nvSpPr>
        <p:spPr>
          <a:xfrm>
            <a:off x="888473" y="3356685"/>
            <a:ext cx="4308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/>
              <a:t>根据表征给句子打分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4691788-3F76-A14B-9B45-9DF69B0EBB80}"/>
              </a:ext>
            </a:extLst>
          </p:cNvPr>
          <p:cNvSpPr txBox="1"/>
          <p:nvPr/>
        </p:nvSpPr>
        <p:spPr>
          <a:xfrm>
            <a:off x="563623" y="4850961"/>
            <a:ext cx="529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/>
              <a:t>根据一定数量的句子组合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6FA977A-A91C-A548-A12E-9EB5BC53FFA8}"/>
              </a:ext>
            </a:extLst>
          </p:cNvPr>
          <p:cNvSpPr/>
          <p:nvPr/>
        </p:nvSpPr>
        <p:spPr>
          <a:xfrm>
            <a:off x="307961" y="347358"/>
            <a:ext cx="691727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Extractive Text Summarization </a:t>
            </a:r>
            <a:endParaRPr lang="zh-CN" altLang="en-US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下箭头 18">
            <a:extLst>
              <a:ext uri="{FF2B5EF4-FFF2-40B4-BE49-F238E27FC236}">
                <a16:creationId xmlns:a16="http://schemas.microsoft.com/office/drawing/2014/main" id="{FDB44715-A2B9-3341-9229-A63F478481E7}"/>
              </a:ext>
            </a:extLst>
          </p:cNvPr>
          <p:cNvSpPr/>
          <p:nvPr/>
        </p:nvSpPr>
        <p:spPr>
          <a:xfrm>
            <a:off x="2765372" y="2627003"/>
            <a:ext cx="293914" cy="5702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下箭头 20">
            <a:extLst>
              <a:ext uri="{FF2B5EF4-FFF2-40B4-BE49-F238E27FC236}">
                <a16:creationId xmlns:a16="http://schemas.microsoft.com/office/drawing/2014/main" id="{A94C2379-8B6A-5E4B-B322-322183751094}"/>
              </a:ext>
            </a:extLst>
          </p:cNvPr>
          <p:cNvSpPr/>
          <p:nvPr/>
        </p:nvSpPr>
        <p:spPr>
          <a:xfrm>
            <a:off x="2791201" y="4125243"/>
            <a:ext cx="293914" cy="57021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B7FFFB0-60B7-F940-9630-12937A2EB16C}"/>
              </a:ext>
            </a:extLst>
          </p:cNvPr>
          <p:cNvSpPr/>
          <p:nvPr/>
        </p:nvSpPr>
        <p:spPr>
          <a:xfrm>
            <a:off x="6807493" y="6123718"/>
            <a:ext cx="4815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2"/>
              </a:rPr>
              <a:t>Text Summarization Techniques: A Brief Survey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3346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78505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Graph Methods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6F62E2C-F0CC-5443-BBDE-519F239DE78A}"/>
              </a:ext>
            </a:extLst>
          </p:cNvPr>
          <p:cNvSpPr txBox="1"/>
          <p:nvPr/>
        </p:nvSpPr>
        <p:spPr>
          <a:xfrm>
            <a:off x="392145" y="1147554"/>
            <a:ext cx="7850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3200" kern="1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TextRank</a:t>
            </a:r>
            <a:r>
              <a:rPr lang="zh-CN" altLang="en-US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算法</a:t>
            </a: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C86898EB-69A0-B047-B62F-F8FE27F7BF4B}"/>
              </a:ext>
            </a:extLst>
          </p:cNvPr>
          <p:cNvGraphicFramePr/>
          <p:nvPr/>
        </p:nvGraphicFramePr>
        <p:xfrm>
          <a:off x="3749041" y="1330844"/>
          <a:ext cx="7724638" cy="3158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D960F090-0CBF-4840-BFA7-E8A7993F1DCC}"/>
              </a:ext>
            </a:extLst>
          </p:cNvPr>
          <p:cNvSpPr/>
          <p:nvPr/>
        </p:nvSpPr>
        <p:spPr>
          <a:xfrm>
            <a:off x="477916" y="4658364"/>
            <a:ext cx="49690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646464"/>
                </a:solidFill>
                <a:latin typeface="+mn-ea"/>
              </a:rPr>
              <a:t>1.</a:t>
            </a:r>
            <a:r>
              <a:rPr lang="zh-CN" altLang="en-US" sz="2000" b="1" dirty="0">
                <a:solidFill>
                  <a:srgbClr val="646464"/>
                </a:solidFill>
                <a:latin typeface="+mn-ea"/>
              </a:rPr>
              <a:t> 第一步是把所有文章整合成文本数据</a:t>
            </a:r>
            <a:endParaRPr lang="zh-CN" altLang="en-US" sz="2000" b="1" dirty="0">
              <a:latin typeface="+mn-ea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8181A28-7F10-F545-84E8-6222F58E4EDC}"/>
              </a:ext>
            </a:extLst>
          </p:cNvPr>
          <p:cNvSpPr/>
          <p:nvPr/>
        </p:nvSpPr>
        <p:spPr>
          <a:xfrm>
            <a:off x="477916" y="507081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b="1" dirty="0">
                <a:solidFill>
                  <a:srgbClr val="646464"/>
                </a:solidFill>
                <a:latin typeface="+mn-ea"/>
              </a:rPr>
              <a:t>2.</a:t>
            </a:r>
            <a:r>
              <a:rPr lang="zh-CN" altLang="en-US" sz="2000" b="1" dirty="0">
                <a:solidFill>
                  <a:srgbClr val="646464"/>
                </a:solidFill>
                <a:latin typeface="+mn-ea"/>
              </a:rPr>
              <a:t> 接下来把文本分割成单个句子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8BC57A9-84E7-E24A-B8E5-91ABC43B8624}"/>
              </a:ext>
            </a:extLst>
          </p:cNvPr>
          <p:cNvSpPr/>
          <p:nvPr/>
        </p:nvSpPr>
        <p:spPr>
          <a:xfrm>
            <a:off x="477916" y="5470928"/>
            <a:ext cx="51227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646464"/>
                </a:solidFill>
                <a:latin typeface="+mn-ea"/>
              </a:rPr>
              <a:t>3. </a:t>
            </a:r>
            <a:r>
              <a:rPr lang="zh-CN" altLang="en-US" sz="2000" b="1" dirty="0">
                <a:solidFill>
                  <a:srgbClr val="646464"/>
                </a:solidFill>
                <a:latin typeface="+mn-ea"/>
              </a:rPr>
              <a:t>然后，我们将为每个句子找到向量表示（词向量）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B85AE30-280F-3149-848E-7C810875A808}"/>
              </a:ext>
            </a:extLst>
          </p:cNvPr>
          <p:cNvSpPr/>
          <p:nvPr/>
        </p:nvSpPr>
        <p:spPr>
          <a:xfrm>
            <a:off x="477916" y="6134497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b="1" dirty="0">
                <a:solidFill>
                  <a:srgbClr val="646464"/>
                </a:solidFill>
                <a:latin typeface="+mn-ea"/>
              </a:rPr>
              <a:t>4.</a:t>
            </a:r>
            <a:r>
              <a:rPr lang="zh-CN" altLang="en-US" sz="2000" b="1" dirty="0">
                <a:solidFill>
                  <a:srgbClr val="646464"/>
                </a:solidFill>
                <a:latin typeface="+mn-ea"/>
              </a:rPr>
              <a:t> 计算句子向量间的相似性并存放在矩阵中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19EC5DF-78CE-B34D-8739-61D9ADE9F754}"/>
              </a:ext>
            </a:extLst>
          </p:cNvPr>
          <p:cNvSpPr/>
          <p:nvPr/>
        </p:nvSpPr>
        <p:spPr>
          <a:xfrm>
            <a:off x="5811836" y="462639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b="1" dirty="0">
                <a:solidFill>
                  <a:srgbClr val="646464"/>
                </a:solidFill>
                <a:latin typeface="+mn-ea"/>
              </a:rPr>
              <a:t>5.</a:t>
            </a:r>
            <a:r>
              <a:rPr lang="zh-CN" altLang="en-US" sz="2000" b="1" dirty="0">
                <a:solidFill>
                  <a:srgbClr val="646464"/>
                </a:solidFill>
                <a:latin typeface="+mn-ea"/>
              </a:rPr>
              <a:t> 然后将相似矩阵转换为以句子为节点、相似性得分为边的图结构，用于句子</a:t>
            </a:r>
            <a:r>
              <a:rPr lang="en" altLang="zh-CN" sz="2000" b="1" dirty="0" err="1">
                <a:solidFill>
                  <a:srgbClr val="646464"/>
                </a:solidFill>
                <a:latin typeface="+mn-ea"/>
              </a:rPr>
              <a:t>TextRank</a:t>
            </a:r>
            <a:r>
              <a:rPr lang="zh-CN" altLang="en-US" sz="2000" b="1" dirty="0">
                <a:solidFill>
                  <a:srgbClr val="646464"/>
                </a:solidFill>
                <a:latin typeface="+mn-ea"/>
              </a:rPr>
              <a:t>计算</a:t>
            </a:r>
          </a:p>
        </p:txBody>
      </p:sp>
    </p:spTree>
    <p:extLst>
      <p:ext uri="{BB962C8B-B14F-4D97-AF65-F5344CB8AC3E}">
        <p14:creationId xmlns:p14="http://schemas.microsoft.com/office/powerpoint/2010/main" val="3012609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78505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BertSum</a:t>
            </a:r>
            <a:endParaRPr lang="en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D68A8DD-D8E2-ED4C-A0DE-2086AAD22113}"/>
              </a:ext>
            </a:extLst>
          </p:cNvPr>
          <p:cNvSpPr/>
          <p:nvPr/>
        </p:nvSpPr>
        <p:spPr>
          <a:xfrm>
            <a:off x="7331366" y="6070714"/>
            <a:ext cx="4602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3"/>
              </a:rPr>
              <a:t>Fine-tune BERT for Extractive Summarization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A4878E3-97E1-C04E-9F6B-2AEF501937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915" y="1267498"/>
            <a:ext cx="9078354" cy="450628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D4C5DA19-C452-214D-8F15-7B018C9D6C6B}"/>
                  </a:ext>
                </a:extLst>
              </p14:cNvPr>
              <p14:cNvContentPartPr/>
              <p14:nvPr/>
            </p14:nvContentPartPr>
            <p14:xfrm>
              <a:off x="10296720" y="4090680"/>
              <a:ext cx="360" cy="36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D4C5DA19-C452-214D-8F15-7B018C9D6C6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287360" y="408132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32740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OOV 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和</a:t>
            </a:r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Word-repetition</a:t>
            </a:r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解决 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Training Strategies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抽提式文本摘要基本方法 </a:t>
            </a:r>
          </a:p>
          <a:p>
            <a:r>
              <a:rPr lang="zh-CN" altLang="en-US" sz="3600" dirty="0"/>
              <a:t>相关代码实践 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0422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C5F4E72-AB96-3844-93A6-2ACAEC3BD9BC}"/>
              </a:ext>
            </a:extLst>
          </p:cNvPr>
          <p:cNvSpPr txBox="1"/>
          <p:nvPr/>
        </p:nvSpPr>
        <p:spPr>
          <a:xfrm>
            <a:off x="2321817" y="2721114"/>
            <a:ext cx="11533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作业</a:t>
            </a:r>
            <a:endParaRPr kumimoji="1" lang="en" altLang="zh-CN" sz="4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D8022E2-04F5-3F40-8A33-3F45249B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64134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8EE9A29-30D8-0541-B179-6371AEE9EC00}"/>
              </a:ext>
            </a:extLst>
          </p:cNvPr>
          <p:cNvSpPr txBox="1"/>
          <p:nvPr/>
        </p:nvSpPr>
        <p:spPr>
          <a:xfrm>
            <a:off x="3013587" y="2721114"/>
            <a:ext cx="8342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b="1" dirty="0"/>
              <a:t>Bye</a:t>
            </a:r>
            <a:r>
              <a:rPr kumimoji="1" lang="zh-CN" altLang="en-US" sz="4000" b="1" dirty="0"/>
              <a:t> ！</a:t>
            </a:r>
            <a:endParaRPr kumimoji="1" lang="en-US" altLang="zh-CN" sz="4000" b="1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FB2E5E8-A0A0-394C-BED7-53E264E38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4145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B0085-1EB5-D246-A985-05CBE0274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184275"/>
            <a:ext cx="3932237" cy="1600200"/>
          </a:xfrm>
        </p:spPr>
        <p:txBody>
          <a:bodyPr>
            <a:normAutofit/>
          </a:bodyPr>
          <a:lstStyle/>
          <a:p>
            <a:r>
              <a:rPr kumimoji="1" lang="en-US" altLang="zh-CN" sz="6600" b="1" dirty="0"/>
              <a:t>Outline</a:t>
            </a:r>
            <a:endParaRPr kumimoji="1" lang="zh-CN" altLang="en-US" sz="66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28D46-7E9A-2D4A-849A-5FBAFA92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7008" y="1990321"/>
            <a:ext cx="6172200" cy="487362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" altLang="zh-CN" sz="3600" dirty="0"/>
              <a:t>OOV </a:t>
            </a:r>
            <a:r>
              <a:rPr lang="zh-CN" altLang="en-US" sz="3600" dirty="0"/>
              <a:t>和</a:t>
            </a:r>
            <a:r>
              <a:rPr lang="en" altLang="zh-CN" sz="3600" dirty="0"/>
              <a:t>Word-repetition</a:t>
            </a:r>
            <a:r>
              <a:rPr lang="zh-CN" altLang="en-US" sz="3600" dirty="0"/>
              <a:t>解决 </a:t>
            </a:r>
          </a:p>
          <a:p>
            <a:r>
              <a:rPr lang="en" altLang="zh-CN" sz="3600" dirty="0">
                <a:solidFill>
                  <a:schemeClr val="bg1">
                    <a:lumMod val="65000"/>
                  </a:schemeClr>
                </a:solidFill>
              </a:rPr>
              <a:t>Training Strategies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抽提式文本摘要基本方法 </a:t>
            </a:r>
          </a:p>
          <a:p>
            <a:r>
              <a:rPr lang="zh-CN" altLang="en-US" sz="3600" dirty="0">
                <a:solidFill>
                  <a:schemeClr val="bg1">
                    <a:lumMod val="65000"/>
                  </a:schemeClr>
                </a:solidFill>
              </a:rPr>
              <a:t>相关代码实践 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199ACDE1-EA94-4040-9486-4FB5B9BA4318}"/>
              </a:ext>
            </a:extLst>
          </p:cNvPr>
          <p:cNvCxnSpPr/>
          <p:nvPr/>
        </p:nvCxnSpPr>
        <p:spPr>
          <a:xfrm>
            <a:off x="4488873" y="935181"/>
            <a:ext cx="0" cy="49876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593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典型的</a:t>
            </a:r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seq2seq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4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0A67C4-EE8C-064C-BEAB-27296D9E4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22" y="1369007"/>
            <a:ext cx="11652156" cy="486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73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417954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问题</a:t>
            </a:r>
            <a:endParaRPr lang="en-US" altLang="zh-CN" sz="4000" kern="1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75D02BA-DA52-464D-A221-E3561F8C9475}"/>
              </a:ext>
            </a:extLst>
          </p:cNvPr>
          <p:cNvSpPr/>
          <p:nvPr/>
        </p:nvSpPr>
        <p:spPr>
          <a:xfrm>
            <a:off x="392145" y="3344091"/>
            <a:ext cx="965834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摘要总结的结果有的时候并不准确，比如摘要的结果可能输出德国队以</a:t>
            </a:r>
            <a:r>
              <a:rPr lang="en-US" altLang="zh-CN" sz="2000" dirty="0"/>
              <a:t>2-1</a:t>
            </a:r>
            <a:r>
              <a:rPr lang="zh-CN" altLang="en-US" sz="2000" dirty="0"/>
              <a:t>比分击败阿根廷，但是实际比分是</a:t>
            </a:r>
            <a:r>
              <a:rPr lang="en-US" altLang="zh-CN" sz="2000" dirty="0"/>
              <a:t>2-0</a:t>
            </a:r>
            <a:r>
              <a:rPr lang="zh-CN" altLang="en-US" sz="2000" dirty="0"/>
              <a:t>，出现这个的原因是out-of-vocabulary words（</a:t>
            </a:r>
            <a:r>
              <a:rPr lang="en-US" altLang="zh-CN" sz="2000" dirty="0"/>
              <a:t>OOV</a:t>
            </a:r>
            <a:r>
              <a:rPr lang="zh-CN" altLang="en-US" sz="2000" dirty="0"/>
              <a:t>）的出现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669CBBE-8387-D046-AD3B-ED1435ACE751}"/>
              </a:ext>
            </a:extLst>
          </p:cNvPr>
          <p:cNvSpPr/>
          <p:nvPr/>
        </p:nvSpPr>
        <p:spPr>
          <a:xfrm>
            <a:off x="392145" y="5297574"/>
            <a:ext cx="98943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摘要结果会出现</a:t>
            </a:r>
            <a:r>
              <a:rPr lang="en-US" altLang="zh-CN" sz="2000" dirty="0"/>
              <a:t>repeat</a:t>
            </a:r>
            <a:r>
              <a:rPr lang="zh-CN" altLang="en-US" sz="2000" dirty="0"/>
              <a:t>重复的信息，比如重复出现德国队击败阿根廷队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89C8487-1BF1-2244-8F83-F6BDF5B69419}"/>
              </a:ext>
            </a:extLst>
          </p:cNvPr>
          <p:cNvSpPr/>
          <p:nvPr/>
        </p:nvSpPr>
        <p:spPr>
          <a:xfrm>
            <a:off x="392145" y="2581440"/>
            <a:ext cx="697338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/>
              <a:t>OOV</a:t>
            </a:r>
            <a:r>
              <a:rPr lang="zh-CN" altLang="en-US" sz="3200" dirty="0"/>
              <a:t>（</a:t>
            </a:r>
            <a:r>
              <a:rPr lang="en" altLang="zh-CN" sz="3200" dirty="0"/>
              <a:t>Out-of-vocabulary</a:t>
            </a:r>
            <a:r>
              <a:rPr lang="zh-CN" altLang="en-US" sz="3200" dirty="0"/>
              <a:t>未登录词 ）</a:t>
            </a:r>
            <a:endParaRPr lang="en-US" altLang="zh-CN" sz="32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9043B7C-65CF-FE4B-82A1-6EF1C3BD8381}"/>
              </a:ext>
            </a:extLst>
          </p:cNvPr>
          <p:cNvSpPr/>
          <p:nvPr/>
        </p:nvSpPr>
        <p:spPr>
          <a:xfrm>
            <a:off x="392145" y="4536678"/>
            <a:ext cx="38988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Word-repetition</a:t>
            </a:r>
            <a:r>
              <a:rPr lang="zh-CN" altLang="en-US" sz="3200" dirty="0"/>
              <a:t>问题</a:t>
            </a:r>
            <a:endParaRPr lang="en-US" altLang="zh-CN" sz="32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EABD414-266B-1744-8488-5C84D131B059}"/>
              </a:ext>
            </a:extLst>
          </p:cNvPr>
          <p:cNvSpPr/>
          <p:nvPr/>
        </p:nvSpPr>
        <p:spPr>
          <a:xfrm>
            <a:off x="392144" y="1190531"/>
            <a:ext cx="87257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2400" dirty="0">
                <a:latin typeface="NimbusRomNo9L"/>
              </a:rPr>
              <a:t>The encoder is not well trained via back propagation through time</a:t>
            </a:r>
            <a:r>
              <a:rPr lang="en-US" altLang="zh-CN" sz="2400" dirty="0">
                <a:latin typeface="NimbusRomNo9L"/>
              </a:rPr>
              <a:t>.</a:t>
            </a:r>
            <a:r>
              <a:rPr lang="en" altLang="zh-CN" sz="2400" dirty="0">
                <a:latin typeface="NimbusRomNo9L"/>
              </a:rPr>
              <a:t> </a:t>
            </a:r>
            <a:endParaRPr lang="zh-CN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026E137-3F94-874D-A133-22FA0C923130}"/>
              </a:ext>
            </a:extLst>
          </p:cNvPr>
          <p:cNvSpPr/>
          <p:nvPr/>
        </p:nvSpPr>
        <p:spPr>
          <a:xfrm>
            <a:off x="392144" y="1697568"/>
            <a:ext cx="96583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从模型的路径上看，</a:t>
            </a:r>
            <a:r>
              <a:rPr lang="en-US" altLang="zh-CN" sz="2000" dirty="0"/>
              <a:t>encoder</a:t>
            </a:r>
            <a:r>
              <a:rPr lang="zh-CN" altLang="en-US" sz="2000" dirty="0"/>
              <a:t>到实际输出有一定距离，从此限制了反向传播。</a:t>
            </a:r>
          </a:p>
        </p:txBody>
      </p:sp>
    </p:spTree>
    <p:extLst>
      <p:ext uri="{BB962C8B-B14F-4D97-AF65-F5344CB8AC3E}">
        <p14:creationId xmlns:p14="http://schemas.microsoft.com/office/powerpoint/2010/main" val="222800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392145" y="169757"/>
            <a:ext cx="6626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4000" kern="1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CopyNet</a:t>
            </a:r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2BE4C71-EDF2-1640-96B3-2F87AAF4BA5E}"/>
              </a:ext>
            </a:extLst>
          </p:cNvPr>
          <p:cNvSpPr/>
          <p:nvPr/>
        </p:nvSpPr>
        <p:spPr>
          <a:xfrm>
            <a:off x="392145" y="6352143"/>
            <a:ext cx="72042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2"/>
              </a:rPr>
              <a:t>Incorporating Copying Mechanism in Sequence-to-Sequence Learning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FEC3F33-CE76-A541-A7D0-54A5735AC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145" y="923363"/>
            <a:ext cx="10857559" cy="542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76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209265" y="262954"/>
            <a:ext cx="7981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PGN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Pointer-Generator Networks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）</a:t>
            </a:r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7</a:t>
            </a:fld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E2E1F0-342F-1546-AAA1-09122CFA90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49" b="3647"/>
          <a:stretch/>
        </p:blipFill>
        <p:spPr>
          <a:xfrm>
            <a:off x="1036683" y="1125840"/>
            <a:ext cx="10118634" cy="546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276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55A141AA-A281-2E41-8180-0CE8FD897B02}"/>
              </a:ext>
            </a:extLst>
          </p:cNvPr>
          <p:cNvSpPr txBox="1"/>
          <p:nvPr/>
        </p:nvSpPr>
        <p:spPr>
          <a:xfrm>
            <a:off x="209265" y="262954"/>
            <a:ext cx="7981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PGN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Pointer-Generator Networks</a:t>
            </a:r>
            <a:r>
              <a:rPr lang="zh-CN" altLang="en-US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）</a:t>
            </a:r>
            <a:r>
              <a:rPr lang="en" altLang="zh-CN" sz="4000" kern="1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984270-EC73-0D48-B367-615E4A55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E67D3-32E4-0B4B-AC94-B1611799E800}" type="slidenum">
              <a:rPr kumimoji="1" lang="zh-CN" altLang="en-US" smtClean="0"/>
              <a:t>8</a:t>
            </a:fld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4E2E1F0-342F-1546-AAA1-09122CFA90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49" b="3647"/>
          <a:stretch/>
        </p:blipFill>
        <p:spPr>
          <a:xfrm>
            <a:off x="209265" y="1256468"/>
            <a:ext cx="7414988" cy="40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186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4F3C55FA-A1D4-DE4E-AFCC-3D14C7F5BF2E}"/>
              </a:ext>
            </a:extLst>
          </p:cNvPr>
          <p:cNvSpPr/>
          <p:nvPr/>
        </p:nvSpPr>
        <p:spPr>
          <a:xfrm>
            <a:off x="697977" y="1036140"/>
            <a:ext cx="974388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1</a:t>
            </a:r>
            <a:r>
              <a:rPr lang="en-US" altLang="zh-CN" sz="3200" b="0" i="1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.</a:t>
            </a:r>
            <a:r>
              <a:rPr lang="zh-CN" altLang="en-US" sz="3200" b="0" i="1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en" altLang="zh-CN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pointer-generator network</a:t>
            </a:r>
            <a:r>
              <a:rPr lang="zh-CN" altLang="en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能够</a:t>
            </a:r>
            <a:r>
              <a:rPr lang="zh-CN" altLang="en-US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很容易的复制输入的文本内容，可以通过</a:t>
            </a:r>
            <a:r>
              <a:rPr lang="en-US" altLang="zh-CN" sz="3200" b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P</a:t>
            </a:r>
            <a:r>
              <a:rPr lang="en" altLang="zh-CN" sz="3200" dirty="0"/>
              <a:t>gen</a:t>
            </a:r>
            <a:r>
              <a:rPr lang="zh-CN" altLang="en-US" sz="3200" b="0" i="1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zh-CN" altLang="en-US" sz="3200" b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来调节。</a:t>
            </a:r>
            <a:endParaRPr lang="zh-CN" altLang="en-US" sz="3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4D5B75B-CC47-BD4B-829B-EA328DBED784}"/>
              </a:ext>
            </a:extLst>
          </p:cNvPr>
          <p:cNvSpPr/>
          <p:nvPr/>
        </p:nvSpPr>
        <p:spPr>
          <a:xfrm>
            <a:off x="697977" y="2541322"/>
            <a:ext cx="97438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383838"/>
                </a:solidFill>
                <a:latin typeface="Source Sans Pro" panose="020F0502020204030204" pitchFamily="34" charset="0"/>
              </a:rPr>
              <a:t>2</a:t>
            </a:r>
            <a:r>
              <a:rPr lang="en-US" altLang="zh-CN" sz="3200" b="0" i="1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.</a:t>
            </a:r>
            <a:r>
              <a:rPr lang="zh-CN" altLang="en-US" sz="3200" b="0" i="1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en" altLang="zh-CN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pointer-generator network</a:t>
            </a:r>
            <a:r>
              <a:rPr lang="zh-CN" altLang="en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能够</a:t>
            </a:r>
            <a:r>
              <a:rPr lang="zh-CN" altLang="en-US" sz="3200" dirty="0">
                <a:solidFill>
                  <a:srgbClr val="383838"/>
                </a:solidFill>
                <a:latin typeface="Source Sans Pro" panose="020F0502020204030204" pitchFamily="34" charset="0"/>
              </a:rPr>
              <a:t>从</a:t>
            </a:r>
            <a:r>
              <a:rPr lang="zh-CN" altLang="en-US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输入的文本内容中复制</a:t>
            </a:r>
            <a:r>
              <a:rPr lang="en-US" altLang="zh-CN" sz="3200" dirty="0">
                <a:solidFill>
                  <a:srgbClr val="383838"/>
                </a:solidFill>
                <a:latin typeface="Source Sans Pro" panose="020F0502020204030204" pitchFamily="34" charset="0"/>
              </a:rPr>
              <a:t>OOV</a:t>
            </a:r>
            <a:r>
              <a:rPr lang="zh-CN" altLang="en-US" sz="3200" dirty="0">
                <a:solidFill>
                  <a:srgbClr val="383838"/>
                </a:solidFill>
                <a:latin typeface="Source Sans Pro" panose="020F0502020204030204" pitchFamily="34" charset="0"/>
              </a:rPr>
              <a:t>词汇</a:t>
            </a:r>
            <a:r>
              <a:rPr lang="zh-CN" altLang="en-US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，这是最大的优点，这个也可以采用更小的词汇表</a:t>
            </a:r>
            <a:r>
              <a:rPr lang="en" altLang="zh-CN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vocabulary </a:t>
            </a:r>
            <a:r>
              <a:rPr lang="zh-CN" altLang="en-US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，较少计算量和存储空间</a:t>
            </a:r>
            <a:r>
              <a:rPr lang="zh-CN" altLang="en-US" sz="3200" b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。</a:t>
            </a:r>
            <a:endParaRPr lang="zh-CN" altLang="en-US" sz="32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C522D86-A6D9-CC4A-8EF6-5160F80BDB96}"/>
              </a:ext>
            </a:extLst>
          </p:cNvPr>
          <p:cNvSpPr/>
          <p:nvPr/>
        </p:nvSpPr>
        <p:spPr>
          <a:xfrm>
            <a:off x="697977" y="4538946"/>
            <a:ext cx="974388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3</a:t>
            </a:r>
            <a:r>
              <a:rPr lang="en-US" altLang="zh-CN" sz="3200" b="0" i="1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.</a:t>
            </a:r>
            <a:r>
              <a:rPr lang="zh-CN" altLang="en-US" sz="3200" b="0" i="1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 </a:t>
            </a:r>
            <a:r>
              <a:rPr lang="en" altLang="zh-CN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pointer-generator network</a:t>
            </a:r>
            <a:r>
              <a:rPr lang="zh-CN" altLang="en-US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训练会更快，在</a:t>
            </a:r>
            <a:r>
              <a:rPr lang="en-US" altLang="zh-CN" sz="3200" b="0" i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seq2seq</a:t>
            </a:r>
            <a:r>
              <a:rPr lang="zh-CN" altLang="en-US" sz="3200" dirty="0">
                <a:solidFill>
                  <a:srgbClr val="383838"/>
                </a:solidFill>
                <a:latin typeface="Source Sans Pro" panose="020F0502020204030204" pitchFamily="34" charset="0"/>
              </a:rPr>
              <a:t>训练过程中用更少的迭代次数就能取得一样的效果</a:t>
            </a:r>
            <a:r>
              <a:rPr lang="zh-CN" altLang="en-US" sz="3200" b="0" dirty="0">
                <a:solidFill>
                  <a:srgbClr val="383838"/>
                </a:solidFill>
                <a:effectLst/>
                <a:latin typeface="Source Sans Pro" panose="020F0502020204030204" pitchFamily="34" charset="0"/>
              </a:rPr>
              <a:t>。</a:t>
            </a:r>
            <a:endParaRPr lang="zh-CN" altLang="en-US" sz="32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FD74395-4F00-B442-BBB1-AAE1DF2870F5}"/>
              </a:ext>
            </a:extLst>
          </p:cNvPr>
          <p:cNvSpPr/>
          <p:nvPr/>
        </p:nvSpPr>
        <p:spPr>
          <a:xfrm>
            <a:off x="5180244" y="6294851"/>
            <a:ext cx="6809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2"/>
              </a:rPr>
              <a:t>Get To The Point: Summarization with Pointer-Generator Networks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536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39858</TotalTime>
  <Words>790</Words>
  <Application>Microsoft Macintosh PowerPoint</Application>
  <PresentationFormat>宽屏</PresentationFormat>
  <Paragraphs>146</Paragraphs>
  <Slides>29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-apple-system</vt:lpstr>
      <vt:lpstr>等线</vt:lpstr>
      <vt:lpstr>等线</vt:lpstr>
      <vt:lpstr>等线 Light</vt:lpstr>
      <vt:lpstr>CMMI10</vt:lpstr>
      <vt:lpstr>NimbusRomNo9L</vt:lpstr>
      <vt:lpstr>pingfang SC</vt:lpstr>
      <vt:lpstr>Arial</vt:lpstr>
      <vt:lpstr>Source Sans Pro</vt:lpstr>
      <vt:lpstr>Office 主题​​</vt:lpstr>
      <vt:lpstr>PowerPoint 演示文稿</vt:lpstr>
      <vt:lpstr>Outline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Outline</vt:lpstr>
      <vt:lpstr>PowerPoint 演示文稿</vt:lpstr>
      <vt:lpstr>PowerPoint 演示文稿</vt:lpstr>
      <vt:lpstr>PowerPoint 演示文稿</vt:lpstr>
      <vt:lpstr>PowerPoint 演示文稿</vt:lpstr>
      <vt:lpstr>Outline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nan</dc:creator>
  <cp:lastModifiedBy>zhang nan</cp:lastModifiedBy>
  <cp:revision>196</cp:revision>
  <cp:lastPrinted>2019-11-08T15:05:15Z</cp:lastPrinted>
  <dcterms:created xsi:type="dcterms:W3CDTF">2019-10-16T03:16:11Z</dcterms:created>
  <dcterms:modified xsi:type="dcterms:W3CDTF">2020-05-22T01:31:06Z</dcterms:modified>
</cp:coreProperties>
</file>